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256" r:id="rId2"/>
    <p:sldId id="378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6" r:id="rId14"/>
    <p:sldId id="277" r:id="rId15"/>
    <p:sldId id="269" r:id="rId16"/>
    <p:sldId id="270" r:id="rId17"/>
    <p:sldId id="271" r:id="rId18"/>
    <p:sldId id="273" r:id="rId19"/>
    <p:sldId id="274" r:id="rId20"/>
    <p:sldId id="275" r:id="rId21"/>
    <p:sldId id="283" r:id="rId22"/>
    <p:sldId id="280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79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20" r:id="rId59"/>
    <p:sldId id="351" r:id="rId60"/>
    <p:sldId id="321" r:id="rId61"/>
    <p:sldId id="322" r:id="rId62"/>
    <p:sldId id="323" r:id="rId63"/>
    <p:sldId id="324" r:id="rId64"/>
    <p:sldId id="325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6" r:id="rId74"/>
    <p:sldId id="350" r:id="rId75"/>
    <p:sldId id="341" r:id="rId76"/>
    <p:sldId id="342" r:id="rId77"/>
    <p:sldId id="343" r:id="rId78"/>
    <p:sldId id="344" r:id="rId79"/>
    <p:sldId id="345" r:id="rId80"/>
    <p:sldId id="347" r:id="rId81"/>
    <p:sldId id="348" r:id="rId82"/>
    <p:sldId id="349" r:id="rId83"/>
    <p:sldId id="352" r:id="rId84"/>
    <p:sldId id="353" r:id="rId85"/>
    <p:sldId id="354" r:id="rId86"/>
    <p:sldId id="355" r:id="rId87"/>
    <p:sldId id="356" r:id="rId88"/>
    <p:sldId id="357" r:id="rId89"/>
    <p:sldId id="358" r:id="rId90"/>
    <p:sldId id="359" r:id="rId91"/>
    <p:sldId id="360" r:id="rId92"/>
    <p:sldId id="361" r:id="rId93"/>
    <p:sldId id="370" r:id="rId94"/>
    <p:sldId id="374" r:id="rId95"/>
    <p:sldId id="375" r:id="rId96"/>
    <p:sldId id="377" r:id="rId97"/>
    <p:sldId id="362" r:id="rId98"/>
    <p:sldId id="363" r:id="rId99"/>
    <p:sldId id="365" r:id="rId100"/>
    <p:sldId id="364" r:id="rId10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4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629CC-A4CA-45C1-8377-9B5A1A634B9C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F4453-449D-45AF-B9F9-F3CB6F5E7B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94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pl-PL" smtClean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43B1255-ECD8-4425-AD2F-6634AB49A9FD}" type="slidenum">
              <a:rPr lang="en-US" altLang="pl-PL" smtClean="0"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pl-PL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733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5700" y="682625"/>
            <a:ext cx="4546600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19588"/>
            <a:ext cx="5486400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03320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5700" y="682625"/>
            <a:ext cx="4546600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19588"/>
            <a:ext cx="5486400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16516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65837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b="1" smtClean="0"/>
              <a:t>Kontrola liczebności populacji dzików – odstrzały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b="1" smtClean="0"/>
              <a:t>Kontrola populacji kleszczy</a:t>
            </a:r>
          </a:p>
        </p:txBody>
      </p:sp>
    </p:spTree>
    <p:extLst>
      <p:ext uri="{BB962C8B-B14F-4D97-AF65-F5344CB8AC3E}">
        <p14:creationId xmlns:p14="http://schemas.microsoft.com/office/powerpoint/2010/main" val="282730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b="1" smtClean="0"/>
              <a:t>Kontrola liczebności populacji dzików – odstrzały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b="1" smtClean="0"/>
              <a:t>Kontrola populacji kleszczy</a:t>
            </a:r>
          </a:p>
        </p:txBody>
      </p:sp>
    </p:spTree>
    <p:extLst>
      <p:ext uri="{BB962C8B-B14F-4D97-AF65-F5344CB8AC3E}">
        <p14:creationId xmlns:p14="http://schemas.microsoft.com/office/powerpoint/2010/main" val="2116389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811241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5700" y="682625"/>
            <a:ext cx="4546600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19588"/>
            <a:ext cx="5486400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833511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55725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1030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4176375" y="-11731625"/>
            <a:ext cx="16548100" cy="12411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800" y="4319588"/>
            <a:ext cx="5473700" cy="4079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z="2800" smtClean="0"/>
              <a:t>Kontakt bezpośredni zwierząt (świnie, dziki)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800" smtClean="0"/>
              <a:t>Kontakt pośredni</a:t>
            </a:r>
            <a:endParaRPr lang="en-US" altLang="pl-PL" sz="2800" smtClean="0"/>
          </a:p>
          <a:p>
            <a:pPr lvl="1" eaLnBrk="1" hangingPunct="1">
              <a:spcBef>
                <a:spcPct val="0"/>
              </a:spcBef>
            </a:pPr>
            <a:r>
              <a:rPr lang="pl-PL" altLang="pl-PL" sz="2400" smtClean="0"/>
              <a:t>Karmienie zlewkami</a:t>
            </a:r>
          </a:p>
          <a:p>
            <a:pPr lvl="1" eaLnBrk="1" hangingPunct="1">
              <a:spcBef>
                <a:spcPct val="0"/>
              </a:spcBef>
            </a:pPr>
            <a:r>
              <a:rPr lang="pl-PL" altLang="pl-PL" sz="2400" smtClean="0"/>
              <a:t>Sprzęt, pojazdy, pasza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800" smtClean="0"/>
              <a:t>(Wektor </a:t>
            </a:r>
            <a:r>
              <a:rPr lang="pl-PL" altLang="pl-PL" sz="2400" smtClean="0"/>
              <a:t>Kleszcze z rodzaju </a:t>
            </a:r>
            <a:r>
              <a:rPr lang="pl-PL" altLang="pl-PL" sz="2400" i="1" smtClean="0"/>
              <a:t>Ornithodoros </a:t>
            </a:r>
            <a:r>
              <a:rPr lang="pl-PL" altLang="pl-PL" sz="2400" smtClean="0"/>
              <a:t>)</a:t>
            </a:r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Znaczna oporność ASFV na działanie czynników środowiskowych np. temperatury czy czynników chemicznych i w rezultacie duża przeżywalność w trudnych warunkach, również podczas przemieszczania.</a:t>
            </a:r>
          </a:p>
        </p:txBody>
      </p:sp>
    </p:spTree>
    <p:extLst>
      <p:ext uri="{BB962C8B-B14F-4D97-AF65-F5344CB8AC3E}">
        <p14:creationId xmlns:p14="http://schemas.microsoft.com/office/powerpoint/2010/main" val="11005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3655814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3655814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99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90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529652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28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A805B39D-0A65-458E-B03C-F4ABBB349724}" type="datetimeFigureOut">
              <a:rPr lang="pl-PL" smtClean="0"/>
              <a:t>2017-08-30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DFFD4BA-91BA-4942-9447-A38DF5AD536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9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jpe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12" Type="http://schemas.openxmlformats.org/officeDocument/2006/relationships/image" Target="../media/image88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g"/><Relationship Id="rId5" Type="http://schemas.openxmlformats.org/officeDocument/2006/relationships/image" Target="../media/image81.png"/><Relationship Id="rId10" Type="http://schemas.openxmlformats.org/officeDocument/2006/relationships/image" Target="../media/image86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89.png"/><Relationship Id="rId18" Type="http://schemas.openxmlformats.org/officeDocument/2006/relationships/image" Target="../media/image94.jp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12" Type="http://schemas.openxmlformats.org/officeDocument/2006/relationships/image" Target="../media/image88.jpg"/><Relationship Id="rId17" Type="http://schemas.openxmlformats.org/officeDocument/2006/relationships/image" Target="../media/image93.jpg"/><Relationship Id="rId2" Type="http://schemas.openxmlformats.org/officeDocument/2006/relationships/image" Target="../media/image78.jpg"/><Relationship Id="rId16" Type="http://schemas.openxmlformats.org/officeDocument/2006/relationships/image" Target="../media/image92.png"/><Relationship Id="rId20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jpg"/><Relationship Id="rId19" Type="http://schemas.openxmlformats.org/officeDocument/2006/relationships/image" Target="../media/image95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Relationship Id="rId14" Type="http://schemas.openxmlformats.org/officeDocument/2006/relationships/image" Target="../media/image9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6.jpg"/><Relationship Id="rId3" Type="http://schemas.openxmlformats.org/officeDocument/2006/relationships/image" Target="../media/image97.png"/><Relationship Id="rId7" Type="http://schemas.openxmlformats.org/officeDocument/2006/relationships/image" Target="../media/image86.jpg"/><Relationship Id="rId12" Type="http://schemas.openxmlformats.org/officeDocument/2006/relationships/image" Target="../media/image9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11" Type="http://schemas.openxmlformats.org/officeDocument/2006/relationships/image" Target="../media/image91.png"/><Relationship Id="rId5" Type="http://schemas.openxmlformats.org/officeDocument/2006/relationships/image" Target="../media/image83.jpg"/><Relationship Id="rId10" Type="http://schemas.openxmlformats.org/officeDocument/2006/relationships/image" Target="../media/image98.jpg"/><Relationship Id="rId4" Type="http://schemas.openxmlformats.org/officeDocument/2006/relationships/image" Target="../media/image81.png"/><Relationship Id="rId9" Type="http://schemas.openxmlformats.org/officeDocument/2006/relationships/image" Target="../media/image8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jpg"/><Relationship Id="rId4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43608" y="2492896"/>
            <a:ext cx="7543800" cy="1524000"/>
          </a:xfrm>
        </p:spPr>
        <p:txBody>
          <a:bodyPr/>
          <a:lstStyle/>
          <a:p>
            <a:r>
              <a:rPr lang="pl-PL" dirty="0" smtClean="0"/>
              <a:t>AFRYKAŃSKI POMÓR ŚWIŃ</a:t>
            </a:r>
            <a:endParaRPr lang="pl-PL" dirty="0"/>
          </a:p>
        </p:txBody>
      </p:sp>
      <p:pic>
        <p:nvPicPr>
          <p:cNvPr id="5122" name="Picture 2" descr="Znalezione obrazy dla zapytania dz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3744416" cy="21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PATOGENEZA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93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1628800"/>
            <a:ext cx="6693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/>
              <a:t>DZIĘKUJĘ ZA UWAGĘ</a:t>
            </a:r>
            <a:endParaRPr lang="pl-PL" sz="4800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35" y="2708920"/>
            <a:ext cx="4005263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67547" y="5013176"/>
            <a:ext cx="5117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Wojewódzki Inspektorat </a:t>
            </a:r>
            <a:r>
              <a:rPr lang="pl-PL" b="1" dirty="0" smtClean="0"/>
              <a:t>Weterynarii w Krakowie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1081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476672"/>
            <a:ext cx="7543800" cy="3886200"/>
          </a:xfrm>
        </p:spPr>
        <p:txBody>
          <a:bodyPr/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Zakażenie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doustne, również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przez uszkodzoną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skórę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przypadku kleszczy przez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skórę</a:t>
            </a:r>
          </a:p>
          <a:p>
            <a:pPr>
              <a:defRPr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pośrednictwem krwi wirus dociera do wszystkich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narządów i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tkanek (</a:t>
            </a:r>
            <a:r>
              <a:rPr lang="pl-PL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pantropizm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defRPr/>
            </a:pP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132598" y="3212976"/>
            <a:ext cx="4700865" cy="2592154"/>
            <a:chOff x="4698" y="528"/>
            <a:chExt cx="7690" cy="4401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" y="528"/>
              <a:ext cx="7119" cy="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4698" y="1739"/>
              <a:ext cx="1247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4698" y="2874"/>
              <a:ext cx="1247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4877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640" y="964532"/>
            <a:ext cx="180057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800000"/>
                </a:solidFill>
              </a:rPr>
              <a:t>świnie</a:t>
            </a:r>
            <a:r>
              <a:rPr sz="2400" spc="-80" dirty="0">
                <a:solidFill>
                  <a:srgbClr val="800000"/>
                </a:solidFill>
              </a:rPr>
              <a:t> </a:t>
            </a:r>
            <a:r>
              <a:rPr sz="2400" spc="-5" dirty="0">
                <a:solidFill>
                  <a:srgbClr val="800000"/>
                </a:solidFill>
              </a:rPr>
              <a:t>domowe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136641" y="1867789"/>
            <a:ext cx="83495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dziki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91" y="2634571"/>
            <a:ext cx="4677341" cy="2206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solidFill>
                  <a:srgbClr val="800000"/>
                </a:solidFill>
                <a:latin typeface="Calibri"/>
                <a:cs typeface="Calibri"/>
              </a:rPr>
              <a:t>guźce</a:t>
            </a:r>
            <a:endParaRPr sz="2400" dirty="0">
              <a:latin typeface="Calibri"/>
              <a:cs typeface="Calibri"/>
            </a:endParaRPr>
          </a:p>
          <a:p>
            <a:pPr marL="12700" marR="2366010">
              <a:lnSpc>
                <a:spcPct val="138000"/>
              </a:lnSpc>
              <a:spcBef>
                <a:spcPts val="10"/>
              </a:spcBef>
            </a:pPr>
            <a:r>
              <a:rPr lang="pl-PL" sz="2400" spc="-5" dirty="0" smtClean="0">
                <a:solidFill>
                  <a:srgbClr val="800000"/>
                </a:solidFill>
                <a:latin typeface="Calibri"/>
                <a:cs typeface="Calibri"/>
              </a:rPr>
              <a:t>Ś</a:t>
            </a:r>
            <a:r>
              <a:rPr sz="2400" spc="-5" dirty="0" err="1" smtClean="0">
                <a:solidFill>
                  <a:srgbClr val="800000"/>
                </a:solidFill>
                <a:latin typeface="Calibri"/>
                <a:cs typeface="Calibri"/>
              </a:rPr>
              <a:t>winie</a:t>
            </a:r>
            <a:r>
              <a:rPr lang="pl-PL" sz="2400" spc="-5" dirty="0" smtClean="0">
                <a:solidFill>
                  <a:srgbClr val="800000"/>
                </a:solidFill>
                <a:latin typeface="Calibri"/>
                <a:cs typeface="Calibri"/>
              </a:rPr>
              <a:t> rzeczne </a:t>
            </a:r>
            <a:r>
              <a:rPr sz="2400" spc="-5" dirty="0" err="1" smtClean="0">
                <a:solidFill>
                  <a:srgbClr val="800000"/>
                </a:solidFill>
                <a:latin typeface="Calibri"/>
                <a:cs typeface="Calibri"/>
              </a:rPr>
              <a:t>świnie</a:t>
            </a:r>
            <a:r>
              <a:rPr sz="2400" spc="-8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800000"/>
                </a:solidFill>
                <a:latin typeface="Calibri"/>
                <a:cs typeface="Calibri"/>
              </a:rPr>
              <a:t>zaroślowe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400" spc="-15" dirty="0">
                <a:solidFill>
                  <a:srgbClr val="800000"/>
                </a:solidFill>
                <a:latin typeface="Calibri"/>
                <a:cs typeface="Calibri"/>
              </a:rPr>
              <a:t>kleszcze 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z </a:t>
            </a:r>
            <a:r>
              <a:rPr sz="2400" spc="-15" dirty="0">
                <a:solidFill>
                  <a:srgbClr val="800000"/>
                </a:solidFill>
                <a:latin typeface="Calibri"/>
                <a:cs typeface="Calibri"/>
              </a:rPr>
              <a:t>rodzaju </a:t>
            </a:r>
            <a:r>
              <a:rPr sz="2400" i="1" spc="-5" dirty="0" err="1">
                <a:solidFill>
                  <a:srgbClr val="800000"/>
                </a:solidFill>
                <a:latin typeface="Calibri"/>
                <a:cs typeface="Calibri"/>
              </a:rPr>
              <a:t>Ornithodoros</a:t>
            </a:r>
            <a:r>
              <a:rPr sz="2400" i="1" spc="-2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spc="-5" dirty="0" smtClean="0">
                <a:solidFill>
                  <a:srgbClr val="800000"/>
                </a:solidFill>
                <a:latin typeface="Calibri"/>
                <a:cs typeface="Calibri"/>
              </a:rPr>
              <a:t>spp.</a:t>
            </a:r>
            <a:r>
              <a:rPr lang="pl-PL" sz="2400" spc="-5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i="1" spc="-20" dirty="0" smtClean="0">
                <a:solidFill>
                  <a:srgbClr val="800000"/>
                </a:solidFill>
                <a:latin typeface="Calibri"/>
                <a:cs typeface="Calibri"/>
              </a:rPr>
              <a:t>O</a:t>
            </a:r>
            <a:r>
              <a:rPr sz="2000" i="1" spc="-20" dirty="0">
                <a:solidFill>
                  <a:srgbClr val="800000"/>
                </a:solidFill>
                <a:latin typeface="Calibri"/>
                <a:cs typeface="Calibri"/>
              </a:rPr>
              <a:t>.</a:t>
            </a:r>
            <a:r>
              <a:rPr sz="2000" i="1" spc="-7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i="1" spc="-5" dirty="0" err="1" smtClean="0">
                <a:solidFill>
                  <a:srgbClr val="800000"/>
                </a:solidFill>
                <a:latin typeface="Calibri"/>
                <a:cs typeface="Calibri"/>
              </a:rPr>
              <a:t>moubata</a:t>
            </a:r>
            <a:r>
              <a:rPr lang="pl-PL" sz="2000" i="1" spc="-5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i="1" spc="-20" dirty="0" smtClean="0">
                <a:solidFill>
                  <a:srgbClr val="800000"/>
                </a:solidFill>
                <a:latin typeface="Calibri"/>
                <a:cs typeface="Calibri"/>
              </a:rPr>
              <a:t>O</a:t>
            </a:r>
            <a:r>
              <a:rPr sz="2000" i="1" spc="-20" dirty="0">
                <a:solidFill>
                  <a:srgbClr val="800000"/>
                </a:solidFill>
                <a:latin typeface="Calibri"/>
                <a:cs typeface="Calibri"/>
              </a:rPr>
              <a:t>.</a:t>
            </a:r>
            <a:r>
              <a:rPr sz="2000" i="1" spc="-9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pl-PL" sz="2000" i="1" dirty="0" smtClean="0">
                <a:solidFill>
                  <a:srgbClr val="800000"/>
                </a:solidFill>
                <a:latin typeface="Calibri"/>
                <a:cs typeface="Calibri"/>
              </a:rPr>
              <a:t>P</a:t>
            </a:r>
            <a:r>
              <a:rPr sz="2000" i="1" dirty="0" err="1" smtClean="0">
                <a:solidFill>
                  <a:srgbClr val="800000"/>
                </a:solidFill>
                <a:latin typeface="Calibri"/>
                <a:cs typeface="Calibri"/>
              </a:rPr>
              <a:t>orcinus</a:t>
            </a:r>
            <a:r>
              <a:rPr lang="pl-PL" sz="2000" dirty="0" smtClean="0">
                <a:latin typeface="Calibri"/>
                <a:cs typeface="Calibri"/>
              </a:rPr>
              <a:t> </a:t>
            </a:r>
            <a:r>
              <a:rPr sz="2000" i="1" spc="-20" dirty="0" smtClean="0">
                <a:solidFill>
                  <a:srgbClr val="800000"/>
                </a:solidFill>
                <a:latin typeface="Calibri"/>
                <a:cs typeface="Calibri"/>
              </a:rPr>
              <a:t>O</a:t>
            </a:r>
            <a:r>
              <a:rPr sz="2000" i="1" spc="-20" dirty="0">
                <a:solidFill>
                  <a:srgbClr val="800000"/>
                </a:solidFill>
                <a:latin typeface="Calibri"/>
                <a:cs typeface="Calibri"/>
              </a:rPr>
              <a:t>.</a:t>
            </a:r>
            <a:r>
              <a:rPr sz="2000" i="1" spc="-6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i="1" spc="-5" dirty="0">
                <a:solidFill>
                  <a:srgbClr val="800000"/>
                </a:solidFill>
                <a:latin typeface="Calibri"/>
                <a:cs typeface="Calibri"/>
              </a:rPr>
              <a:t>erraticus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6518" y="908720"/>
            <a:ext cx="128693" cy="1584960"/>
          </a:xfrm>
          <a:custGeom>
            <a:avLst/>
            <a:gdLst/>
            <a:ahLst/>
            <a:cxnLst/>
            <a:rect l="l" t="t" r="r" b="b"/>
            <a:pathLst>
              <a:path w="144780" h="1584960">
                <a:moveTo>
                  <a:pt x="0" y="0"/>
                </a:moveTo>
                <a:lnTo>
                  <a:pt x="28188" y="4748"/>
                </a:lnTo>
                <a:lnTo>
                  <a:pt x="51196" y="17700"/>
                </a:lnTo>
                <a:lnTo>
                  <a:pt x="66704" y="36915"/>
                </a:lnTo>
                <a:lnTo>
                  <a:pt x="72390" y="60452"/>
                </a:lnTo>
                <a:lnTo>
                  <a:pt x="72390" y="732028"/>
                </a:lnTo>
                <a:lnTo>
                  <a:pt x="78075" y="755564"/>
                </a:lnTo>
                <a:lnTo>
                  <a:pt x="93583" y="774779"/>
                </a:lnTo>
                <a:lnTo>
                  <a:pt x="116591" y="787731"/>
                </a:lnTo>
                <a:lnTo>
                  <a:pt x="144780" y="792480"/>
                </a:lnTo>
                <a:lnTo>
                  <a:pt x="116591" y="797228"/>
                </a:lnTo>
                <a:lnTo>
                  <a:pt x="93583" y="810180"/>
                </a:lnTo>
                <a:lnTo>
                  <a:pt x="78075" y="829395"/>
                </a:lnTo>
                <a:lnTo>
                  <a:pt x="72390" y="852932"/>
                </a:lnTo>
                <a:lnTo>
                  <a:pt x="72390" y="1524508"/>
                </a:lnTo>
                <a:lnTo>
                  <a:pt x="66704" y="1548044"/>
                </a:lnTo>
                <a:lnTo>
                  <a:pt x="51196" y="1567259"/>
                </a:lnTo>
                <a:lnTo>
                  <a:pt x="28188" y="1580211"/>
                </a:lnTo>
                <a:lnTo>
                  <a:pt x="0" y="1584960"/>
                </a:lnTo>
              </a:path>
            </a:pathLst>
          </a:custGeom>
          <a:ln w="36575">
            <a:solidFill>
              <a:srgbClr val="2525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92754" y="2866860"/>
            <a:ext cx="127564" cy="1871980"/>
          </a:xfrm>
          <a:custGeom>
            <a:avLst/>
            <a:gdLst/>
            <a:ahLst/>
            <a:cxnLst/>
            <a:rect l="l" t="t" r="r" b="b"/>
            <a:pathLst>
              <a:path w="143510" h="1871979">
                <a:moveTo>
                  <a:pt x="0" y="0"/>
                </a:moveTo>
                <a:lnTo>
                  <a:pt x="27854" y="4214"/>
                </a:lnTo>
                <a:lnTo>
                  <a:pt x="50625" y="15716"/>
                </a:lnTo>
                <a:lnTo>
                  <a:pt x="65990" y="32789"/>
                </a:lnTo>
                <a:lnTo>
                  <a:pt x="71627" y="53720"/>
                </a:lnTo>
                <a:lnTo>
                  <a:pt x="71627" y="882014"/>
                </a:lnTo>
                <a:lnTo>
                  <a:pt x="77265" y="902946"/>
                </a:lnTo>
                <a:lnTo>
                  <a:pt x="92630" y="920019"/>
                </a:lnTo>
                <a:lnTo>
                  <a:pt x="115401" y="931521"/>
                </a:lnTo>
                <a:lnTo>
                  <a:pt x="143255" y="935735"/>
                </a:lnTo>
                <a:lnTo>
                  <a:pt x="115401" y="939950"/>
                </a:lnTo>
                <a:lnTo>
                  <a:pt x="92630" y="951452"/>
                </a:lnTo>
                <a:lnTo>
                  <a:pt x="77265" y="968525"/>
                </a:lnTo>
                <a:lnTo>
                  <a:pt x="71627" y="989457"/>
                </a:lnTo>
                <a:lnTo>
                  <a:pt x="71627" y="1817751"/>
                </a:lnTo>
                <a:lnTo>
                  <a:pt x="65990" y="1838682"/>
                </a:lnTo>
                <a:lnTo>
                  <a:pt x="50625" y="1855755"/>
                </a:lnTo>
                <a:lnTo>
                  <a:pt x="27854" y="1867257"/>
                </a:lnTo>
                <a:lnTo>
                  <a:pt x="0" y="1871471"/>
                </a:lnTo>
              </a:path>
            </a:pathLst>
          </a:custGeom>
          <a:ln w="36576">
            <a:solidFill>
              <a:srgbClr val="2525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66316" y="2674197"/>
            <a:ext cx="1439259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rezerwuar  </a:t>
            </a:r>
            <a:r>
              <a:rPr sz="1800" spc="-15" dirty="0">
                <a:solidFill>
                  <a:srgbClr val="800000"/>
                </a:solidFill>
                <a:latin typeface="Calibri"/>
                <a:cs typeface="Calibri"/>
              </a:rPr>
              <a:t>zarazka,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080"/>
              </a:lnSpc>
              <a:spcBef>
                <a:spcPts val="1110"/>
              </a:spcBef>
            </a:pP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be</a:t>
            </a:r>
            <a:r>
              <a:rPr sz="1800" spc="-40" dirty="0">
                <a:solidFill>
                  <a:srgbClr val="800000"/>
                </a:solidFill>
                <a:latin typeface="Calibri"/>
                <a:cs typeface="Calibri"/>
              </a:rPr>
              <a:t>z</a:t>
            </a: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obj</a:t>
            </a: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800000"/>
                </a:solidFill>
                <a:latin typeface="Calibri"/>
                <a:cs typeface="Calibri"/>
              </a:rPr>
              <a:t>wo</a:t>
            </a: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wi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080"/>
              </a:lnSpc>
            </a:pP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nosiciele,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9796" y="4065368"/>
            <a:ext cx="1707438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75895">
              <a:lnSpc>
                <a:spcPts val="2020"/>
              </a:lnSpc>
            </a:pP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ni</a:t>
            </a: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w</a:t>
            </a: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i</a:t>
            </a:r>
            <a:r>
              <a:rPr sz="1800" spc="15" dirty="0">
                <a:solidFill>
                  <a:srgbClr val="800000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l</a:t>
            </a:r>
            <a:r>
              <a:rPr sz="1800" spc="-40" dirty="0">
                <a:solidFill>
                  <a:srgbClr val="800000"/>
                </a:solidFill>
                <a:latin typeface="Calibri"/>
                <a:cs typeface="Calibri"/>
              </a:rPr>
              <a:t>k</a:t>
            </a: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a  </a:t>
            </a: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wirusa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1960"/>
              </a:lnSpc>
            </a:pP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w</a:t>
            </a:r>
            <a:r>
              <a:rPr sz="1800" spc="-9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tkankach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58590" y="908720"/>
            <a:ext cx="2167467" cy="156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18135">
              <a:lnSpc>
                <a:spcPct val="100000"/>
              </a:lnSpc>
            </a:pP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gatunki wrażliwe </a:t>
            </a: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na  </a:t>
            </a:r>
            <a:r>
              <a:rPr sz="1800" spc="-15" dirty="0">
                <a:solidFill>
                  <a:srgbClr val="800000"/>
                </a:solidFill>
                <a:latin typeface="Calibri"/>
                <a:cs typeface="Calibri"/>
              </a:rPr>
              <a:t>zakażenie,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305"/>
              </a:spcBef>
            </a:pP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śmiertelność do </a:t>
            </a: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100%,  </a:t>
            </a: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przebieg przeważnie </a:t>
            </a: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ostry  </a:t>
            </a: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i</a:t>
            </a:r>
            <a:r>
              <a:rPr sz="1800" spc="-8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00000"/>
                </a:solidFill>
                <a:latin typeface="Calibri"/>
                <a:cs typeface="Calibri"/>
              </a:rPr>
              <a:t>nadostry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58256" y="379746"/>
            <a:ext cx="6468996" cy="41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29322" y="805325"/>
            <a:ext cx="1515871" cy="1595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29321" y="2470820"/>
            <a:ext cx="1515871" cy="1089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0333" y="5026090"/>
            <a:ext cx="1453846" cy="1008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37756" y="5039005"/>
            <a:ext cx="1233221" cy="982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13515" y="5039005"/>
            <a:ext cx="1306943" cy="982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34740" y="3626455"/>
            <a:ext cx="1505034" cy="12679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3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3441" y="511047"/>
            <a:ext cx="589788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45" dirty="0">
                <a:solidFill>
                  <a:srgbClr val="000000"/>
                </a:solidFill>
                <a:latin typeface="Trebuchet MS"/>
                <a:cs typeface="Trebuchet MS"/>
              </a:rPr>
              <a:t>Transmisja </a:t>
            </a:r>
            <a:r>
              <a:rPr sz="3200" dirty="0">
                <a:solidFill>
                  <a:srgbClr val="000000"/>
                </a:solidFill>
                <a:latin typeface="Trebuchet MS"/>
                <a:cs typeface="Trebuchet MS"/>
              </a:rPr>
              <a:t>– </a:t>
            </a: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ogniska</a:t>
            </a:r>
            <a:r>
              <a:rPr sz="3200" spc="-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000000"/>
                </a:solidFill>
                <a:latin typeface="Trebuchet MS"/>
                <a:cs typeface="Trebuchet MS"/>
              </a:rPr>
              <a:t>pierwotne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29639"/>
            <a:ext cx="9144000" cy="824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9542" y="1071329"/>
            <a:ext cx="884491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lang="pl-PL" sz="2600" dirty="0" err="1">
                <a:solidFill>
                  <a:srgbClr val="800000"/>
                </a:solidFill>
                <a:latin typeface="Trebuchet MS"/>
                <a:cs typeface="Trebuchet MS"/>
              </a:rPr>
              <a:t>Z</a:t>
            </a:r>
            <a:r>
              <a:rPr sz="2600" dirty="0" err="1" smtClean="0">
                <a:solidFill>
                  <a:srgbClr val="800000"/>
                </a:solidFill>
                <a:latin typeface="Trebuchet MS"/>
                <a:cs typeface="Trebuchet MS"/>
              </a:rPr>
              <a:t>jedzenie</a:t>
            </a:r>
            <a:r>
              <a:rPr sz="2600" dirty="0" smtClean="0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800000"/>
                </a:solidFill>
                <a:latin typeface="Trebuchet MS"/>
                <a:cs typeface="Trebuchet MS"/>
              </a:rPr>
              <a:t>zanieczyszczonych ASFV zlewek lub</a:t>
            </a:r>
            <a:r>
              <a:rPr sz="2600" spc="-235" dirty="0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800000"/>
                </a:solidFill>
                <a:latin typeface="Trebuchet MS"/>
                <a:cs typeface="Trebuchet MS"/>
              </a:rPr>
              <a:t>odpadków</a:t>
            </a:r>
            <a:endParaRPr sz="26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87" y="1657223"/>
            <a:ext cx="4949190" cy="737870"/>
          </a:xfrm>
          <a:prstGeom prst="rect">
            <a:avLst/>
          </a:prstGeom>
          <a:ln w="54609">
            <a:solidFill>
              <a:srgbClr val="83BBC1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1192530" marR="219710" indent="-1137285">
              <a:lnSpc>
                <a:spcPct val="100000"/>
              </a:lnSpc>
              <a:spcBef>
                <a:spcPts val="445"/>
              </a:spcBef>
            </a:pPr>
            <a:r>
              <a:rPr sz="1800" b="1" spc="-5" dirty="0">
                <a:latin typeface="Trebuchet MS"/>
                <a:cs typeface="Trebuchet MS"/>
              </a:rPr>
              <a:t>zlewki </a:t>
            </a:r>
            <a:r>
              <a:rPr sz="1800" b="1" spc="-10" dirty="0">
                <a:latin typeface="Trebuchet MS"/>
                <a:cs typeface="Trebuchet MS"/>
              </a:rPr>
              <a:t>zawierające </a:t>
            </a:r>
            <a:r>
              <a:rPr sz="1800" b="1" dirty="0">
                <a:latin typeface="Trebuchet MS"/>
                <a:cs typeface="Trebuchet MS"/>
              </a:rPr>
              <a:t>surowe/niedogotowane  mięso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samolot/statek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85845" y="2838577"/>
            <a:ext cx="1695450" cy="110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7980" indent="-250190">
              <a:lnSpc>
                <a:spcPct val="100000"/>
              </a:lnSpc>
              <a:buFont typeface="Wingdings"/>
              <a:buChar char=""/>
              <a:tabLst>
                <a:tab pos="347980" algn="l"/>
              </a:tabLst>
            </a:pPr>
            <a:r>
              <a:rPr sz="1800" spc="-5" dirty="0">
                <a:latin typeface="Trebuchet MS"/>
                <a:cs typeface="Trebuchet MS"/>
              </a:rPr>
              <a:t>Lizbona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1957</a:t>
            </a:r>
            <a:endParaRPr sz="1800" dirty="0">
              <a:latin typeface="Trebuchet MS"/>
              <a:cs typeface="Trebuchet MS"/>
            </a:endParaRPr>
          </a:p>
          <a:p>
            <a:pPr marL="571500" lvl="1" indent="-249554">
              <a:lnSpc>
                <a:spcPct val="100000"/>
              </a:lnSpc>
              <a:buFont typeface="Wingdings"/>
              <a:buChar char=""/>
              <a:tabLst>
                <a:tab pos="572135" algn="l"/>
              </a:tabLst>
            </a:pPr>
            <a:r>
              <a:rPr sz="1800" spc="-5" dirty="0">
                <a:latin typeface="Trebuchet MS"/>
                <a:cs typeface="Trebuchet MS"/>
              </a:rPr>
              <a:t>Malta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1978</a:t>
            </a:r>
          </a:p>
          <a:p>
            <a:pPr marL="262255" indent="-249554">
              <a:lnSpc>
                <a:spcPct val="100000"/>
              </a:lnSpc>
              <a:buFont typeface="Wingdings"/>
              <a:buChar char=""/>
              <a:tabLst>
                <a:tab pos="262890" algn="l"/>
              </a:tabLst>
            </a:pPr>
            <a:r>
              <a:rPr sz="1800" dirty="0">
                <a:latin typeface="Trebuchet MS"/>
                <a:cs typeface="Trebuchet MS"/>
              </a:rPr>
              <a:t>Sardynia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1978</a:t>
            </a:r>
            <a:endParaRPr sz="1800" dirty="0">
              <a:latin typeface="Trebuchet MS"/>
              <a:cs typeface="Trebuchet MS"/>
            </a:endParaRPr>
          </a:p>
          <a:p>
            <a:pPr marL="451484" lvl="1" indent="-250190">
              <a:lnSpc>
                <a:spcPct val="100000"/>
              </a:lnSpc>
              <a:buFont typeface="Wingdings"/>
              <a:buChar char=""/>
              <a:tabLst>
                <a:tab pos="452120" algn="l"/>
              </a:tabLst>
            </a:pPr>
            <a:r>
              <a:rPr sz="1800" spc="-5" dirty="0">
                <a:latin typeface="Trebuchet MS"/>
                <a:cs typeface="Trebuchet MS"/>
              </a:rPr>
              <a:t>Gruzja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2007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47766" y="1657223"/>
            <a:ext cx="3865245" cy="737870"/>
          </a:xfrm>
          <a:prstGeom prst="rect">
            <a:avLst/>
          </a:prstGeom>
          <a:ln w="54609">
            <a:solidFill>
              <a:srgbClr val="83BBC1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407034" marR="356870" indent="379095">
              <a:lnSpc>
                <a:spcPct val="100000"/>
              </a:lnSpc>
              <a:spcBef>
                <a:spcPts val="445"/>
              </a:spcBef>
            </a:pPr>
            <a:r>
              <a:rPr sz="1800" b="1" spc="-5" dirty="0">
                <a:latin typeface="Trebuchet MS"/>
                <a:cs typeface="Trebuchet MS"/>
              </a:rPr>
              <a:t>przemieszczanie </a:t>
            </a:r>
            <a:r>
              <a:rPr sz="1800" b="1" dirty="0">
                <a:latin typeface="Trebuchet MS"/>
                <a:cs typeface="Trebuchet MS"/>
              </a:rPr>
              <a:t>świń  lub </a:t>
            </a:r>
            <a:r>
              <a:rPr sz="1800" b="1" spc="-5" dirty="0">
                <a:latin typeface="Trebuchet MS"/>
                <a:cs typeface="Trebuchet MS"/>
              </a:rPr>
              <a:t>produktów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wieprzowych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2910" y="2564003"/>
            <a:ext cx="1855470" cy="138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890" indent="-250190">
              <a:lnSpc>
                <a:spcPct val="100000"/>
              </a:lnSpc>
              <a:buFont typeface="Wingdings"/>
              <a:buChar char=""/>
              <a:tabLst>
                <a:tab pos="262890" algn="l"/>
              </a:tabLst>
            </a:pPr>
            <a:r>
              <a:rPr sz="1800" spc="-15" dirty="0">
                <a:latin typeface="Trebuchet MS"/>
                <a:cs typeface="Trebuchet MS"/>
              </a:rPr>
              <a:t>Portugalia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1960</a:t>
            </a:r>
            <a:endParaRPr sz="1800">
              <a:latin typeface="Trebuchet MS"/>
              <a:cs typeface="Trebuchet MS"/>
            </a:endParaRPr>
          </a:p>
          <a:p>
            <a:pPr marL="291465" indent="-250190">
              <a:lnSpc>
                <a:spcPct val="100000"/>
              </a:lnSpc>
              <a:buFont typeface="Wingdings"/>
              <a:buChar char=""/>
              <a:tabLst>
                <a:tab pos="292100" algn="l"/>
              </a:tabLst>
            </a:pPr>
            <a:r>
              <a:rPr sz="1800" spc="-5" dirty="0">
                <a:latin typeface="Trebuchet MS"/>
                <a:cs typeface="Trebuchet MS"/>
              </a:rPr>
              <a:t>Hiszpania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1960</a:t>
            </a:r>
            <a:endParaRPr sz="1800">
              <a:latin typeface="Trebuchet MS"/>
              <a:cs typeface="Trebuchet MS"/>
            </a:endParaRPr>
          </a:p>
          <a:p>
            <a:pPr marL="450215" lvl="1" indent="-250190">
              <a:lnSpc>
                <a:spcPct val="100000"/>
              </a:lnSpc>
              <a:buFont typeface="Wingdings"/>
              <a:buChar char=""/>
              <a:tabLst>
                <a:tab pos="450850" algn="l"/>
              </a:tabLst>
            </a:pPr>
            <a:r>
              <a:rPr sz="1800" spc="-25" dirty="0">
                <a:latin typeface="Trebuchet MS"/>
                <a:cs typeface="Trebuchet MS"/>
              </a:rPr>
              <a:t>Wochy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1983</a:t>
            </a:r>
            <a:endParaRPr sz="1800">
              <a:latin typeface="Trebuchet MS"/>
              <a:cs typeface="Trebuchet MS"/>
            </a:endParaRPr>
          </a:p>
          <a:p>
            <a:pPr marL="468630" lvl="1" indent="-250190">
              <a:lnSpc>
                <a:spcPct val="100000"/>
              </a:lnSpc>
              <a:buFont typeface="Wingdings"/>
              <a:buChar char=""/>
              <a:tabLst>
                <a:tab pos="468630" algn="l"/>
              </a:tabLst>
            </a:pPr>
            <a:r>
              <a:rPr sz="1800" dirty="0">
                <a:latin typeface="Trebuchet MS"/>
                <a:cs typeface="Trebuchet MS"/>
              </a:rPr>
              <a:t>Belgia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1985</a:t>
            </a:r>
            <a:endParaRPr sz="1800">
              <a:latin typeface="Trebuchet MS"/>
              <a:cs typeface="Trebuchet MS"/>
            </a:endParaRPr>
          </a:p>
          <a:p>
            <a:pPr marL="386080" indent="-250190">
              <a:lnSpc>
                <a:spcPct val="100000"/>
              </a:lnSpc>
              <a:buFont typeface="Wingdings"/>
              <a:buChar char=""/>
              <a:tabLst>
                <a:tab pos="386715" algn="l"/>
              </a:tabLst>
            </a:pPr>
            <a:r>
              <a:rPr sz="1800" spc="-5" dirty="0">
                <a:latin typeface="Trebuchet MS"/>
                <a:cs typeface="Trebuchet MS"/>
              </a:rPr>
              <a:t>Ukraina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2012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69664"/>
            <a:ext cx="9144000" cy="1220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4965" y="4293096"/>
            <a:ext cx="845566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-15" dirty="0">
                <a:solidFill>
                  <a:srgbClr val="800000"/>
                </a:solidFill>
                <a:latin typeface="Trebuchet MS"/>
                <a:cs typeface="Trebuchet MS"/>
              </a:rPr>
              <a:t>Kontakt </a:t>
            </a:r>
            <a:r>
              <a:rPr sz="2600" dirty="0">
                <a:solidFill>
                  <a:srgbClr val="800000"/>
                </a:solidFill>
                <a:latin typeface="Trebuchet MS"/>
                <a:cs typeface="Trebuchet MS"/>
              </a:rPr>
              <a:t>bezpośredni pomiędzy zwierzętami</a:t>
            </a:r>
            <a:r>
              <a:rPr sz="2600" spc="-65" dirty="0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800000"/>
                </a:solidFill>
                <a:latin typeface="Trebuchet MS"/>
                <a:cs typeface="Trebuchet MS"/>
              </a:rPr>
              <a:t>zdrowymi</a:t>
            </a:r>
            <a:endParaRPr sz="26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2600" dirty="0" err="1">
                <a:solidFill>
                  <a:srgbClr val="800000"/>
                </a:solidFill>
                <a:latin typeface="Trebuchet MS"/>
                <a:cs typeface="Trebuchet MS"/>
              </a:rPr>
              <a:t>i</a:t>
            </a:r>
            <a:r>
              <a:rPr sz="2600" spc="-100" dirty="0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sz="2600" dirty="0" err="1" smtClean="0">
                <a:solidFill>
                  <a:srgbClr val="800000"/>
                </a:solidFill>
                <a:latin typeface="Trebuchet MS"/>
                <a:cs typeface="Trebuchet MS"/>
              </a:rPr>
              <a:t>zakażonymi</a:t>
            </a:r>
            <a:endParaRPr lang="pl-PL" sz="26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2400" spc="-10" dirty="0" err="1" smtClean="0">
                <a:latin typeface="Trebuchet MS"/>
                <a:cs typeface="Trebuchet MS"/>
              </a:rPr>
              <a:t>Przemieszczanie</a:t>
            </a:r>
            <a:r>
              <a:rPr sz="2400" spc="-10" dirty="0" smtClean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się zakażonych</a:t>
            </a:r>
            <a:r>
              <a:rPr sz="2400" spc="4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dzików</a:t>
            </a:r>
          </a:p>
          <a:p>
            <a:pPr marL="514350" lvl="1" indent="-250190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514984" algn="l"/>
              </a:tabLst>
            </a:pPr>
            <a:r>
              <a:rPr sz="1800" spc="-20" dirty="0">
                <a:latin typeface="Trebuchet MS"/>
                <a:cs typeface="Trebuchet MS"/>
              </a:rPr>
              <a:t>Rosja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2007</a:t>
            </a:r>
            <a:endParaRPr sz="1800" dirty="0">
              <a:latin typeface="Trebuchet MS"/>
              <a:cs typeface="Trebuchet MS"/>
            </a:endParaRPr>
          </a:p>
          <a:p>
            <a:pPr marL="514350" lvl="1" indent="-250190">
              <a:lnSpc>
                <a:spcPct val="100000"/>
              </a:lnSpc>
              <a:buFont typeface="Wingdings"/>
              <a:buChar char=""/>
              <a:tabLst>
                <a:tab pos="514984" algn="l"/>
              </a:tabLst>
            </a:pPr>
            <a:r>
              <a:rPr sz="1800" spc="-5" dirty="0">
                <a:latin typeface="Trebuchet MS"/>
                <a:cs typeface="Trebuchet MS"/>
              </a:rPr>
              <a:t>Kraje Europejskie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2014</a:t>
            </a:r>
          </a:p>
        </p:txBody>
      </p:sp>
      <p:sp>
        <p:nvSpPr>
          <p:cNvPr id="11" name="object 11"/>
          <p:cNvSpPr/>
          <p:nvPr/>
        </p:nvSpPr>
        <p:spPr>
          <a:xfrm>
            <a:off x="611123" y="2564892"/>
            <a:ext cx="2182368" cy="1583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5218" y="4907977"/>
            <a:ext cx="2753885" cy="11086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3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2201671"/>
            <a:ext cx="5746750" cy="276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200" spc="-10" dirty="0">
                <a:latin typeface="Trebuchet MS"/>
                <a:cs typeface="Trebuchet MS"/>
              </a:rPr>
              <a:t>Przemieszczanie </a:t>
            </a:r>
            <a:r>
              <a:rPr sz="2200" spc="-5" dirty="0">
                <a:latin typeface="Trebuchet MS"/>
                <a:cs typeface="Trebuchet MS"/>
              </a:rPr>
              <a:t>(się) zakażonych</a:t>
            </a:r>
            <a:r>
              <a:rPr sz="2200" spc="3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zwierząt</a:t>
            </a:r>
            <a:endParaRPr sz="22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20000"/>
              </a:lnSpc>
              <a:buFont typeface="Wingdings"/>
              <a:buChar char=""/>
              <a:tabLst>
                <a:tab pos="355600" algn="l"/>
                <a:tab pos="2070100" algn="l"/>
                <a:tab pos="3225165" algn="l"/>
                <a:tab pos="3563620" algn="l"/>
                <a:tab pos="4673600" algn="l"/>
              </a:tabLst>
            </a:pPr>
            <a:r>
              <a:rPr sz="2200" spc="-5" dirty="0">
                <a:latin typeface="Trebuchet MS"/>
                <a:cs typeface="Trebuchet MS"/>
              </a:rPr>
              <a:t>B</a:t>
            </a:r>
            <a:r>
              <a:rPr sz="2200" dirty="0">
                <a:latin typeface="Trebuchet MS"/>
                <a:cs typeface="Trebuchet MS"/>
              </a:rPr>
              <a:t>e</a:t>
            </a:r>
            <a:r>
              <a:rPr sz="2200" spc="-5" dirty="0">
                <a:latin typeface="Trebuchet MS"/>
                <a:cs typeface="Trebuchet MS"/>
              </a:rPr>
              <a:t>zpośredni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-10" dirty="0">
                <a:latin typeface="Trebuchet MS"/>
                <a:cs typeface="Trebuchet MS"/>
              </a:rPr>
              <a:t>kontak</a:t>
            </a:r>
            <a:r>
              <a:rPr sz="2200" spc="-5" dirty="0">
                <a:latin typeface="Trebuchet MS"/>
                <a:cs typeface="Trebuchet MS"/>
              </a:rPr>
              <a:t>t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-5" dirty="0">
                <a:latin typeface="Trebuchet MS"/>
                <a:cs typeface="Trebuchet MS"/>
              </a:rPr>
              <a:t>z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-5" dirty="0">
                <a:latin typeface="Trebuchet MS"/>
                <a:cs typeface="Trebuchet MS"/>
              </a:rPr>
              <a:t>trzodą,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-10" dirty="0">
                <a:latin typeface="Trebuchet MS"/>
                <a:cs typeface="Trebuchet MS"/>
              </a:rPr>
              <a:t>t</a:t>
            </a:r>
            <a:r>
              <a:rPr sz="2200" dirty="0">
                <a:latin typeface="Trebuchet MS"/>
                <a:cs typeface="Trebuchet MS"/>
              </a:rPr>
              <a:t>e</a:t>
            </a:r>
            <a:r>
              <a:rPr sz="2200" spc="-5" dirty="0">
                <a:latin typeface="Trebuchet MS"/>
                <a:cs typeface="Trebuchet MS"/>
              </a:rPr>
              <a:t>renem  gospodarstwa lub właścicielami </a:t>
            </a:r>
            <a:r>
              <a:rPr sz="2200" spc="-10" dirty="0">
                <a:latin typeface="Trebuchet MS"/>
                <a:cs typeface="Trebuchet MS"/>
              </a:rPr>
              <a:t>chlewni</a:t>
            </a:r>
            <a:endParaRPr sz="22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Wingdings"/>
              <a:buChar char=""/>
              <a:tabLst>
                <a:tab pos="355600" algn="l"/>
              </a:tabLst>
            </a:pPr>
            <a:r>
              <a:rPr sz="2200" spc="-5" dirty="0">
                <a:latin typeface="Trebuchet MS"/>
                <a:cs typeface="Trebuchet MS"/>
              </a:rPr>
              <a:t>Zanieczyszczone </a:t>
            </a:r>
            <a:r>
              <a:rPr sz="2200" spc="-10" dirty="0">
                <a:latin typeface="Trebuchet MS"/>
                <a:cs typeface="Trebuchet MS"/>
              </a:rPr>
              <a:t>wirusem</a:t>
            </a:r>
            <a:r>
              <a:rPr sz="2200" spc="-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pojazdy</a:t>
            </a:r>
            <a:endParaRPr sz="2200">
              <a:latin typeface="Trebuchet MS"/>
              <a:cs typeface="Trebuchet MS"/>
            </a:endParaRPr>
          </a:p>
          <a:p>
            <a:pPr marL="355600" marR="284480" indent="-342900">
              <a:lnSpc>
                <a:spcPct val="12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200" spc="-5" dirty="0">
                <a:latin typeface="Trebuchet MS"/>
                <a:cs typeface="Trebuchet MS"/>
              </a:rPr>
              <a:t>Wprowadzenie do chlewni zwierząt w  </a:t>
            </a:r>
            <a:r>
              <a:rPr sz="2200" spc="-10" dirty="0">
                <a:latin typeface="Trebuchet MS"/>
                <a:cs typeface="Trebuchet MS"/>
              </a:rPr>
              <a:t>okresie inkubacji choroby</a:t>
            </a:r>
            <a:r>
              <a:rPr sz="2200" spc="6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(kwarantanna)</a:t>
            </a:r>
            <a:endParaRPr sz="22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Wingdings"/>
              <a:buChar char=""/>
              <a:tabLst>
                <a:tab pos="355600" algn="l"/>
              </a:tabLst>
            </a:pPr>
            <a:r>
              <a:rPr sz="2200" spc="-5" dirty="0">
                <a:latin typeface="Trebuchet MS"/>
                <a:cs typeface="Trebuchet MS"/>
              </a:rPr>
              <a:t>Kleszcze – </a:t>
            </a:r>
            <a:r>
              <a:rPr sz="2200" spc="-10" dirty="0">
                <a:latin typeface="Trebuchet MS"/>
                <a:cs typeface="Trebuchet MS"/>
              </a:rPr>
              <a:t>nie </a:t>
            </a:r>
            <a:r>
              <a:rPr sz="2200" spc="-5" dirty="0">
                <a:latin typeface="Trebuchet MS"/>
                <a:cs typeface="Trebuchet MS"/>
              </a:rPr>
              <a:t>w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25" dirty="0">
                <a:latin typeface="Trebuchet MS"/>
                <a:cs typeface="Trebuchet MS"/>
              </a:rPr>
              <a:t>Polsce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4565" y="655446"/>
            <a:ext cx="781304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6595" marR="5080" indent="-3224530">
              <a:lnSpc>
                <a:spcPct val="100000"/>
              </a:lnSpc>
            </a:pPr>
            <a:r>
              <a:rPr sz="2800" spc="-40" dirty="0">
                <a:solidFill>
                  <a:srgbClr val="000000"/>
                </a:solidFill>
                <a:latin typeface="Trebuchet MS"/>
                <a:cs typeface="Trebuchet MS"/>
              </a:rPr>
              <a:t>Transmisja </a:t>
            </a:r>
            <a:r>
              <a:rPr sz="2800" spc="-5" dirty="0">
                <a:solidFill>
                  <a:srgbClr val="000000"/>
                </a:solidFill>
                <a:latin typeface="Trebuchet MS"/>
                <a:cs typeface="Trebuchet MS"/>
              </a:rPr>
              <a:t>– </a:t>
            </a:r>
            <a:r>
              <a:rPr sz="2800" spc="-15" dirty="0">
                <a:solidFill>
                  <a:srgbClr val="000000"/>
                </a:solidFill>
                <a:latin typeface="Trebuchet MS"/>
                <a:cs typeface="Trebuchet MS"/>
              </a:rPr>
              <a:t>ogniska </a:t>
            </a:r>
            <a:r>
              <a:rPr sz="2800" spc="-5" dirty="0">
                <a:solidFill>
                  <a:srgbClr val="000000"/>
                </a:solidFill>
                <a:latin typeface="Trebuchet MS"/>
                <a:cs typeface="Trebuchet MS"/>
              </a:rPr>
              <a:t>wtórne, utrzymywanie się  choroby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8252" y="5012435"/>
            <a:ext cx="2447544" cy="1377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88252" y="1629155"/>
            <a:ext cx="2366772" cy="1511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8252" y="3357371"/>
            <a:ext cx="2401824" cy="1467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93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OBJAWY KLINICZNE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97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980728"/>
            <a:ext cx="7759824" cy="532859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pl-PL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POSTAĆ 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OSTRA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Pierwszym </a:t>
            </a:r>
            <a:r>
              <a:rPr lang="pl-PL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często jedynym 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objawem choroby jest </a:t>
            </a: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gorączka 41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42 stopni C. 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Gorączkujące świnie mają </a:t>
            </a:r>
            <a:r>
              <a:rPr lang="pl-PL" u="heavy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zachowany </a:t>
            </a:r>
            <a:r>
              <a:rPr lang="pl-PL" u="heavy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apetyt</a:t>
            </a: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Gorączka utrzymuje się 3-4 dni, później </a:t>
            </a:r>
            <a:r>
              <a:rPr lang="pl-PL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w.c.c</a:t>
            </a: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spada poniżej normy i pojawiają się inne objawy kliniczne: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sinica skóry, uszu, boków brzucha, wybroczyny, duszność,  pienisty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wypływ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 nosa, biegunka z domieszką krwi,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wymioty, niedowład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zadu,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poronienia, niekiedy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objawy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nerwowe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Okres inkubacji choroby: 4 - 8 dni (maksymalnie 21 dni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Najczęściej w 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ciągu kilku -kilkunastu dni świnie padają.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Przebieg choroby jest z reguły ostry, rzadziej </a:t>
            </a:r>
            <a:r>
              <a:rPr lang="pl-PL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nadostry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2"/>
          <p:cNvGrpSpPr>
            <a:grpSpLocks/>
          </p:cNvGrpSpPr>
          <p:nvPr/>
        </p:nvGrpSpPr>
        <p:grpSpPr bwMode="auto">
          <a:xfrm>
            <a:off x="899372" y="-405374"/>
            <a:ext cx="7403844" cy="6496682"/>
            <a:chOff x="2421" y="168"/>
            <a:chExt cx="11660" cy="10229"/>
          </a:xfrm>
        </p:grpSpPr>
        <p:pic>
          <p:nvPicPr>
            <p:cNvPr id="174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" y="6397"/>
              <a:ext cx="6010" cy="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6" y="168"/>
              <a:ext cx="1001" cy="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" y="2562"/>
              <a:ext cx="4535" cy="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" y="1584"/>
              <a:ext cx="6210" cy="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96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image368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836712"/>
            <a:ext cx="3270250" cy="4525963"/>
          </a:xfrm>
        </p:spPr>
      </p:pic>
      <p:pic>
        <p:nvPicPr>
          <p:cNvPr id="4" name="image367.jpe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196752"/>
            <a:ext cx="489654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DIAGNOSTYKA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47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479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500" b="1" dirty="0" smtClean="0"/>
              <a:t>Zagadnienia:</a:t>
            </a:r>
          </a:p>
          <a:p>
            <a:r>
              <a:rPr lang="pl-PL" dirty="0" smtClean="0"/>
              <a:t>Najważniejsze </a:t>
            </a:r>
            <a:r>
              <a:rPr lang="pl-PL" dirty="0"/>
              <a:t>praktyczne dane o chorobie</a:t>
            </a:r>
          </a:p>
          <a:p>
            <a:pPr lvl="0"/>
            <a:r>
              <a:rPr lang="pl-PL" dirty="0"/>
              <a:t>Czynnik etiologiczny, patogeneza, objawy kliniczne</a:t>
            </a:r>
          </a:p>
          <a:p>
            <a:pPr lvl="0"/>
            <a:r>
              <a:rPr lang="pl-PL" dirty="0"/>
              <a:t>Początki ASF w Polsce</a:t>
            </a:r>
          </a:p>
          <a:p>
            <a:pPr lvl="0"/>
            <a:r>
              <a:rPr lang="pl-PL" dirty="0"/>
              <a:t>Pierwsze ognisko ASF u świń- opis przypadku</a:t>
            </a:r>
          </a:p>
          <a:p>
            <a:pPr lvl="0"/>
            <a:r>
              <a:rPr lang="pl-PL" dirty="0"/>
              <a:t>Występowanie </a:t>
            </a:r>
            <a:r>
              <a:rPr lang="pl-PL" dirty="0" smtClean="0"/>
              <a:t>ASF:</a:t>
            </a:r>
            <a:endParaRPr lang="pl-PL" dirty="0"/>
          </a:p>
          <a:p>
            <a:pPr marL="0" lvl="0" indent="0">
              <a:buNone/>
            </a:pPr>
            <a:r>
              <a:rPr lang="pl-PL" dirty="0" smtClean="0"/>
              <a:t>    1. Aktualna </a:t>
            </a:r>
            <a:r>
              <a:rPr lang="pl-PL" dirty="0"/>
              <a:t>sytuacja </a:t>
            </a:r>
            <a:r>
              <a:rPr lang="pl-PL" dirty="0" smtClean="0"/>
              <a:t>epizootyczna - </a:t>
            </a:r>
            <a:r>
              <a:rPr lang="pl-PL" dirty="0"/>
              <a:t>d</a:t>
            </a:r>
            <a:r>
              <a:rPr lang="pl-PL" dirty="0" smtClean="0"/>
              <a:t>ziki</a:t>
            </a:r>
            <a:endParaRPr lang="pl-PL" dirty="0"/>
          </a:p>
          <a:p>
            <a:pPr marL="0" lvl="0" indent="0">
              <a:buNone/>
            </a:pPr>
            <a:r>
              <a:rPr lang="pl-PL" dirty="0" smtClean="0"/>
              <a:t>    2. Aktualna </a:t>
            </a:r>
            <a:r>
              <a:rPr lang="pl-PL" dirty="0"/>
              <a:t>sytuacja epizootyczna </a:t>
            </a:r>
            <a:r>
              <a:rPr lang="pl-PL" dirty="0" smtClean="0"/>
              <a:t>- świnie</a:t>
            </a:r>
            <a:endParaRPr lang="pl-PL" dirty="0"/>
          </a:p>
          <a:p>
            <a:pPr lvl="0"/>
            <a:r>
              <a:rPr lang="pl-PL" dirty="0"/>
              <a:t>ASF w Europie Centralnej i Wschodniej</a:t>
            </a:r>
          </a:p>
          <a:p>
            <a:pPr lvl="0"/>
            <a:r>
              <a:rPr lang="pl-PL" dirty="0"/>
              <a:t>Wnioski </a:t>
            </a:r>
            <a:r>
              <a:rPr lang="pl-PL" dirty="0" err="1"/>
              <a:t>PIWet</a:t>
            </a:r>
            <a:r>
              <a:rPr lang="pl-PL" dirty="0"/>
              <a:t>. Puławy</a:t>
            </a:r>
          </a:p>
          <a:p>
            <a:pPr lvl="0"/>
            <a:r>
              <a:rPr lang="pl-PL" dirty="0"/>
              <a:t>Zalecenia mające na celu ograniczenie możliwości szerzenia się ASF w Polsce</a:t>
            </a:r>
          </a:p>
          <a:p>
            <a:pPr lvl="0"/>
            <a:r>
              <a:rPr lang="pl-PL" dirty="0" smtClean="0"/>
              <a:t>Zwalczanie-metody administracyjne</a:t>
            </a:r>
            <a:endParaRPr lang="pl-PL" dirty="0"/>
          </a:p>
          <a:p>
            <a:pPr lvl="0"/>
            <a:r>
              <a:rPr lang="pl-PL" dirty="0"/>
              <a:t>Powołanie grup roboczych (MSWiA,  pismo GLW)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80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000" y="685800"/>
            <a:ext cx="7626424" cy="5335488"/>
          </a:xfrm>
        </p:spPr>
        <p:txBody>
          <a:bodyPr/>
          <a:lstStyle/>
          <a:p>
            <a:pPr>
              <a:defRPr/>
            </a:pP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Szybkie i prawidłowe rozpoznanie choroby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 zasadnicze znaczenie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Pomocne w diagnozie, obok obrazu klinicznego oraz zmian sekcyjnych, jest </a:t>
            </a: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dochodzenie epizootiologiczne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Podejrzenie choroby powinien budzić każdy przypadek 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szybko szerzących się </a:t>
            </a:r>
            <a:r>
              <a:rPr lang="pl-PL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zachorowań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świń z objawami podwyższonej </a:t>
            </a:r>
            <a:r>
              <a:rPr lang="pl-PL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w.c.c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wybroczynowością </a:t>
            </a: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śmiertelnością sięgającą do 100% w różnych grupach wiekowych.</a:t>
            </a:r>
          </a:p>
          <a:p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badań laboratoryjnych </a:t>
            </a: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pobiera się próbki tkanek zwierząt żywych wykazujących objawy chorobowe, zabitych lub padłych.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POCZĄTKI ASF W POLSCE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61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wet\Pulpit\Różne\ASF\ASF mapka\ASF AFRyka-(Gruzja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6025"/>
            <a:ext cx="5286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ytuł 1"/>
          <p:cNvSpPr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pl-PL" altLang="pl-PL" sz="1400" dirty="0"/>
          </a:p>
        </p:txBody>
      </p:sp>
      <p:sp>
        <p:nvSpPr>
          <p:cNvPr id="16395" name="Symbol zastępczy zawartości 2"/>
          <p:cNvSpPr>
            <a:spLocks noGrp="1"/>
          </p:cNvSpPr>
          <p:nvPr>
            <p:ph idx="1"/>
          </p:nvPr>
        </p:nvSpPr>
        <p:spPr>
          <a:xfrm>
            <a:off x="180975" y="743364"/>
            <a:ext cx="3349625" cy="51435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pl-PL" altLang="pl-PL" sz="2000" dirty="0" smtClean="0">
                <a:solidFill>
                  <a:schemeClr val="tx1"/>
                </a:solidFill>
              </a:rPr>
              <a:t>- </a:t>
            </a:r>
            <a:r>
              <a:rPr lang="pl-PL" altLang="pl-PL" sz="2400" dirty="0" smtClean="0">
                <a:solidFill>
                  <a:schemeClr val="tx1"/>
                </a:solidFill>
              </a:rPr>
              <a:t>ASF występuje w Europie od 1957 r. 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pl-PL" altLang="pl-PL" sz="2400" dirty="0" smtClean="0">
                <a:solidFill>
                  <a:schemeClr val="tx1"/>
                </a:solidFill>
              </a:rPr>
              <a:t>- W 2007 roku wirus ASF został zawleczony do państw leżących na Kaukazie (Gruzja, Armenia, Azerbejdżan) oraz do Rosji;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400" dirty="0" smtClean="0">
                <a:solidFill>
                  <a:schemeClr val="tx1"/>
                </a:solidFill>
              </a:rPr>
              <a:t>- W 2014 r.  przypadki na Litwie, Polsce, Łotwie, Estonii, Ukrainie.</a:t>
            </a: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endParaRPr lang="pl-PL" altLang="pl-PL" sz="2400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400" dirty="0" smtClean="0">
                <a:solidFill>
                  <a:schemeClr val="tx1"/>
                </a:solidFill>
              </a:rPr>
              <a:t>- </a:t>
            </a:r>
            <a:r>
              <a:rPr lang="pl-PL" altLang="pl-PL" sz="2800" b="1" dirty="0" smtClean="0">
                <a:solidFill>
                  <a:schemeClr val="tx1"/>
                </a:solidFill>
              </a:rPr>
              <a:t>14 lutego 2014 stwierdzono pierwszy przypadek ASF </a:t>
            </a:r>
            <a:br>
              <a:rPr lang="pl-PL" altLang="pl-PL" sz="2800" b="1" dirty="0" smtClean="0">
                <a:solidFill>
                  <a:schemeClr val="tx1"/>
                </a:solidFill>
              </a:rPr>
            </a:br>
            <a:r>
              <a:rPr lang="pl-PL" altLang="pl-PL" sz="2800" b="1" dirty="0" smtClean="0">
                <a:solidFill>
                  <a:schemeClr val="tx1"/>
                </a:solidFill>
              </a:rPr>
              <a:t>w Polsce</a:t>
            </a:r>
          </a:p>
        </p:txBody>
      </p:sp>
      <p:pic>
        <p:nvPicPr>
          <p:cNvPr id="9234" name="Picture 18" descr="C:\Documents and Settings\wet\Pulpit\ASF dr Naze\ASF 2007-2014 G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6025"/>
            <a:ext cx="5284788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C:\Documents and Settings\wet\Pulpit\ASF dr Naze\ASF 2007-2014 F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6025"/>
            <a:ext cx="5284788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trzałka kolista 16"/>
          <p:cNvSpPr/>
          <p:nvPr/>
        </p:nvSpPr>
        <p:spPr>
          <a:xfrm rot="16790581">
            <a:off x="4975225" y="3811588"/>
            <a:ext cx="2460625" cy="2368550"/>
          </a:xfrm>
          <a:prstGeom prst="circularArrow">
            <a:avLst>
              <a:gd name="adj1" fmla="val 1600"/>
              <a:gd name="adj2" fmla="val 596988"/>
              <a:gd name="adj3" fmla="val 20062824"/>
              <a:gd name="adj4" fmla="val 10412171"/>
              <a:gd name="adj5" fmla="val 4233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2" name="Strzałka kolista 21"/>
          <p:cNvSpPr/>
          <p:nvPr/>
        </p:nvSpPr>
        <p:spPr>
          <a:xfrm rot="17726835" flipV="1">
            <a:off x="4732338" y="3122613"/>
            <a:ext cx="1636712" cy="1471612"/>
          </a:xfrm>
          <a:prstGeom prst="circularArrow">
            <a:avLst>
              <a:gd name="adj1" fmla="val 4570"/>
              <a:gd name="adj2" fmla="val 699631"/>
              <a:gd name="adj3" fmla="val 20447001"/>
              <a:gd name="adj4" fmla="val 17259449"/>
              <a:gd name="adj5" fmla="val 58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1" name="Strzałka kolista 20"/>
          <p:cNvSpPr/>
          <p:nvPr/>
        </p:nvSpPr>
        <p:spPr>
          <a:xfrm rot="15221848">
            <a:off x="5920582" y="3258344"/>
            <a:ext cx="1500187" cy="1216025"/>
          </a:xfrm>
          <a:prstGeom prst="circularArrow">
            <a:avLst>
              <a:gd name="adj1" fmla="val 4570"/>
              <a:gd name="adj2" fmla="val 497044"/>
              <a:gd name="adj3" fmla="val 20447001"/>
              <a:gd name="adj4" fmla="val 17628573"/>
              <a:gd name="adj5" fmla="val 8141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Strzałka kolista 22"/>
          <p:cNvSpPr/>
          <p:nvPr/>
        </p:nvSpPr>
        <p:spPr>
          <a:xfrm rot="12990587" flipV="1">
            <a:off x="5537200" y="3203575"/>
            <a:ext cx="973138" cy="915988"/>
          </a:xfrm>
          <a:prstGeom prst="circularArrow">
            <a:avLst>
              <a:gd name="adj1" fmla="val 2760"/>
              <a:gd name="adj2" fmla="val 382642"/>
              <a:gd name="adj3" fmla="val 20418733"/>
              <a:gd name="adj4" fmla="val 19038907"/>
              <a:gd name="adj5" fmla="val 3895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4" name="Strzałka kolista 23"/>
          <p:cNvSpPr/>
          <p:nvPr/>
        </p:nvSpPr>
        <p:spPr>
          <a:xfrm rot="12990587" flipV="1">
            <a:off x="5699125" y="3514725"/>
            <a:ext cx="973138" cy="915988"/>
          </a:xfrm>
          <a:prstGeom prst="circularArrow">
            <a:avLst>
              <a:gd name="adj1" fmla="val 2760"/>
              <a:gd name="adj2" fmla="val 382642"/>
              <a:gd name="adj3" fmla="val 20418733"/>
              <a:gd name="adj4" fmla="val 19038907"/>
              <a:gd name="adj5" fmla="val 3895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0" name="Strzałka kolista 19"/>
          <p:cNvSpPr/>
          <p:nvPr/>
        </p:nvSpPr>
        <p:spPr>
          <a:xfrm rot="19780456" flipV="1">
            <a:off x="4665663" y="2932113"/>
            <a:ext cx="1638300" cy="1471612"/>
          </a:xfrm>
          <a:prstGeom prst="circularArrow">
            <a:avLst>
              <a:gd name="adj1" fmla="val 6657"/>
              <a:gd name="adj2" fmla="val 513938"/>
              <a:gd name="adj3" fmla="val 20422326"/>
              <a:gd name="adj4" fmla="val 19038206"/>
              <a:gd name="adj5" fmla="val 71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12301" name="Tytuł 1"/>
          <p:cNvSpPr>
            <a:spLocks/>
          </p:cNvSpPr>
          <p:nvPr/>
        </p:nvSpPr>
        <p:spPr bwMode="auto">
          <a:xfrm>
            <a:off x="-37357" y="-4989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alt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5000625" y="3687763"/>
            <a:ext cx="71438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188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build="p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1344481" y="292294"/>
            <a:ext cx="6443662" cy="892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dirty="0" smtClean="0">
                <a:latin typeface="Times New Roman CE" charset="-18"/>
              </a:rPr>
              <a:t>Prawdopodobne drogi wprowadzenia ASFV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dirty="0" smtClean="0">
                <a:latin typeface="Times New Roman CE" charset="-18"/>
              </a:rPr>
              <a:t> na terytorium Polski - wektory</a:t>
            </a:r>
          </a:p>
        </p:txBody>
      </p:sp>
      <p:pic>
        <p:nvPicPr>
          <p:cNvPr id="50179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1" y="3765888"/>
            <a:ext cx="2880320" cy="22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0180" name="Picture 6" descr="%D0%BF%D0%BE%D0%B5%D0%B7%D0%B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1" y="1242617"/>
            <a:ext cx="2880319" cy="236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57" y="3765889"/>
            <a:ext cx="2858012" cy="22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57" y="1284156"/>
            <a:ext cx="2884300" cy="228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1522413" y="259947"/>
            <a:ext cx="6443662" cy="892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dirty="0" smtClean="0">
                <a:latin typeface="Times New Roman CE" charset="-18"/>
              </a:rPr>
              <a:t>Prawdopodobne drogi wprowadzenia ASFV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dirty="0" smtClean="0">
                <a:latin typeface="Times New Roman CE" charset="-18"/>
              </a:rPr>
              <a:t> na terytorium Polski - wektory</a:t>
            </a:r>
          </a:p>
        </p:txBody>
      </p:sp>
      <p:pic>
        <p:nvPicPr>
          <p:cNvPr id="51203" name="Object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3" y="1152122"/>
            <a:ext cx="332898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04" name="Picture 2" descr="slurry applica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4" y="3898497"/>
            <a:ext cx="2572055" cy="21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04943"/>
            <a:ext cx="3546590" cy="196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Symbol zastępczy zawartości 4" descr="Dania-prosięt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9" r="-10609"/>
          <a:stretch>
            <a:fillRect/>
          </a:stretch>
        </p:blipFill>
        <p:spPr bwMode="auto">
          <a:xfrm>
            <a:off x="3959909" y="1241446"/>
            <a:ext cx="5184091" cy="244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2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4" descr="data:image/jpeg;base64,/9j/4AAQSkZJRgABAQAAAQABAAD/2wCEAAkGBhQSERUUEhQUFBQUFxUVFBQUFRQXFBQUFBQVFBQUFRQXHSYeFxkjGRQVHy8gIycpLCwsFh4xNTAqNSYrLCkBCQoKDgwOGg8PGiwkHyQsLCwtLC0pKSwtLCwsLCwsLCksKSwtLCwsLCwsLCwsLDQsLCwsLC0sLCwsLCksLSksLP/AABEIAL0BCwMBIgACEQEDEQH/xAAcAAAABwEBAAAAAAAAAAAAAAABAgMEBQYHAAj/xABGEAABAwIDBAYGCAMFCQEAAAABAAIDBBEFEiEGMUFRBxMiYXGBMlKRobHwFCNCYoLB0eFykvEVJDOiwhdDRFNjc7LS4xb/xAAcAQABBQEBAQAAAAAAAAAAAAADAQIEBQYABwj/xAA0EQABBAEDAwIFAgUEAwAAAAABAAIDEQQSITEFQVETYQYicYGRodEUM0KxwRUyUvCSwvH/2gAMAwEAAhEDEQA/AMWliLHFp0LSQRyINiFzZCrh0pYB9Hr3EDsTjrR3OJIkH8wJ/EFUOrV109754GTR8OF/v+qZINLi0o7ZksyUFN+rQ9WVfQz5EfIsfRBIBT5sbT9sew/okntsU1sV2ZSv9Q7ObSbo91J0EtnjxVhjwd0jrAG5VM6w81YqXbeVsYZYXGmcaOIG4E/mEUdQa7YbH3QZISdwrlh+yDGj6yyez0lOwa69w1uqLHto6/ajzfjdf2/snEe17OMB8pNfe1M+eQ2XE/TZCMZHZSseAQPcXDOxt7WIBH6gKepdnYWi4aD3qt0u3ELdDA6x3/WNPuLRdWOHJURNMUjnR3uQDZwNrZJAL+XNdM6TuSAk0VyE7idE02bbyt8dydx1TT6I+fJMqOlZmLOIsText4ngnxfCzR0kQPe9g9xKgyVfdPbacRSnhp5JxC0otNG1/oua4dxB+CeNgI5e0KI9w4RgEDYwgqYLsLQbX9E8nDVp8iAlcuUEncBcm4UXjuLtige8kXsco5utdvvshsBe4BqcaA3S9BXNmZfc9ji11uDhvHhqpCJ1xqqX0a1BkbPI695JM3dx/VXO9tETKi9KUxjskYbFlGO9JYjLliceQJ9yUDlHbVT5KSU8mO+CDG3U9rfdOdwVnfR+c1VO7mL+1xK0YDRZx0af4kp7m/mtGLuyVcdS/nkfRCYpbZfaJkUUgkJ0ddoAuTpY24DcPanNTtJHVRuiEjqeQ+iSbNd90vG4Hy81TKYjKb8SfI7kzqiQbHidCqo9NifKX8Ou/wDoT/WIbSJU0D2SuY8WI3jn3jgQRxSYp22s5oNtzvttHAX4juTxsRsL623dw7uSZYhXhrTci9tFbMLnUFGcANyqbtRV2dkG5V2ycV0xe9zjzQQRXWljj0tAK5gDGpENRS1LPbZJuRHNtEBSZCG6M4ItlGLSDsnp/WbQTTU7IJj1giN4nu1kYCLOjzfaYbDQ7sotpomDKVx4FTEVOOQ+dE7jh+bfNlVQ4kOO3TGKHP5SOlJUPFhLjv0T+DBxbUhSsUXh+QTpkfLed36o2uuEMklQ7sGbZMpNnSd1lbWxgCybHs3Hf7U3Xq5FrhY4VTk2bkH2fMI8WyUx1A960DDC0jmCpRlMAf2UKT0Qf5YtPD3+Vm0exc3d7U+pthj9t5HgPzV2EdihdS35pfWrgALrPlUebBqaJ1pDIfEgX9gXQYrDTuDqdhvuJc9+ovutex48FZ8ZwDrm6b+fFUauweSI9ppCmwlko3O/hMs91ZH4VHXMdJG57JRq6IuLml3NoPNVc4M9uXOWsa7UPNyN9j6I39yPh2JvgeHsNiPf3FXOpbHVxF7dGvH1gFuxJwktwvuPkldqhNf0n9Pb9vwushNcCwhrQCKuRw35YjkHvufgr9hta1zQMztObib+JKxCR0kEhbcgtNlaNn9p3XAcQo2ViOlF3aW9O61cgHeSRrccCDvBWT7ZQPp5RHYmLUsNzlPeBua7mBod/FaHh+IhzRr71HbX4P8ASacgDtt7TO8j7PgVX4L/AOHmp/B/7ac+nBF2Cp+rpG7ru7WmvhuVlGvz+iz04pUvDerkayMgZcrG5gLeic17EbtE/wAPpJHOBlle8DXVxtfw3J8+MXOdI5wFprZKFAK4yvDSCTbx0F/Peqp0hY+0UzorOD32A07Nr663TrHIW1ELoja+9l+Dhu/TzWW4hBJGcri6wJGUk6EbxbgUbp+I17g9x3B4Suf2Vh6On2fJ3gK/iex7lmuw9aGTWIHa0sXBvx3rSHZbdotb3F7UTqTam+qRp5TCR2V7m8DqPzTaok011B5peo6snV7Lj77UhUQB3om+7cWn80FlbWmG02qcXDWFt9baXVZpKSarmEUZu9wcWgmwJaxz8oPM5bDvIU9NQXIDw4tvrlBDrcbOsQPYrNstsnSCeKaGrcx8bmu6qdjQ42OrcwIBuLjTmjSZceJE5wBujRokX2ukJjHSO3WPw0hzua4EEXBB0NwbEHkU5LMngRofnit22y6MmVb+ugLY5Xene+ST72m53fx+NBx/otqKeF8kjoSxouS15vfcMoLRcndZPxOv4uSG27S4/wBJ8/5RZopA42NlnM29J2Ui/DncdE1kpCtCHApGyNO1psQipR7CESy4ttGBU7G75+f1TuIfPD9PimUJvz+fBPJo3RuLXgtc02LSLEHkeKqSRdd0JOoeXAfPgnQNj8/1KjYp9fn+qfZ/n5/MITgnBOQbn59w4JvWm2v53Skb/n9v2RawXYfh/X9EwcriuweuscqtsTrtB8isx+nFrrjgrrs9iwkbbiOH5oeVCa1BcCpeZhBuPBFD+N04OoTSUZfD4fuoLd9k9OWP1XT0TXjUA/PAprn04p3TOuL/ABTSC3cLlAYpskx4OUWPs9ygKaiqKSTRpcw6HkQtEuOaM5rXbwPBSGZj2jS4WE0sWb49hhlj61rHAjQgjhwKqrJC0rZsQc1rC3TXgsz2lwnq33buKn40/qCuPC4bbFTWy+0Z0aVfIKsPasPgnLDcGxV52Z2lzDK/ehZONrGtoXf7SpCqb1NQWbmS3c3kHb3N8Ce15uSkuMCEEO+bpbHYOsiuN4s5p7xuUBiFKaqIPb6bRlcOdtx8bJI2tkAL/oUEmimtbtG/PmG7x96fve2rZmbbrQO03d1gHG/B3eqlI8jsuvcaIaHEHRuDmnd82VkYAACzYhdosKx4BQRtkvxvYtcNW+SvDqRhFyB7FR3ytqGh7LNlA8ndxSw2hly2ubt0cDvv3qFkQvmOoHfumh2nlKbW07ARYAcFVJKfkpLFK0yb03phorGBpjjAKbZG4TLrJG7nvHg5yM3F5x/vZP5j+afyRiybPpQjW08hPbKO60row206mCrkqZj1cQiLWkgkud1nZYOLjlAt3dyLh/TAypmfDiEMf0aR31brXMPAZ7akfeFiDfhoMxNKm74LKjf8P4ss0szibfVUa00Bu2u9739vNyWT7Bo7fqp3bOnfTVckQdeO+eFzdWvhf2o3A7naG1xxBUH9MdxPuCB8rnBrXOJay4aCbhoJuQ3kL3NuZPNEcxXUETmRta82QKvz7/dNLWXsFz5iUXrECCyMbHCcAFqvRPsiZn/Spm/Vxn6sEenIOP8AC34+BXdLeG9XWNlA0mYCT9+Psu87ZFrNDRsijbHG0NYwBrWjgAq70i7NurKW0bc0sTg9g0BIPZe0E6btfwrxXB+IXS9XGRKaY75a7Bp4/WiSrGTGAh0jnlYtG5Oo5E8//D17f+Fl8g0/ApWLZCu40s38q9JOfiHiVn/k391Wem/wfwmzJPnel73b+5Rptm6qNpc+CRjRvc5oaB5n4JnFJcJ7JI5RqjcCPY3/AGTTY2KhcViym4SmB4p1b9+iVxRlwoBxsVNADm0VzRa16hrBIwEFLvGYW4hUHZTHcjsribFXxsoIBCp54TE5PCZSvtcWHn+5ugpa0ajTuvb/ANk4qIri43qHqQQdN/iPySsAeKSHZTEGIjUX119X9UU1p+zofnj+ihRVaaaHjrZEdVvPEAcd3vI3+af6AtN1KQDnOOpv87h3Jpj9GHs52HzqnFI+4vwG79UpVC4/f8gnAlrwkWYVMOU2RqSpLSCFI43S2cSodwVk418wRW/MKK0LB8VzsykotNL1Uzm8H7vH5+Kp2F15Y5WWqnEjA9u8a+xC9MXtwUBwpNcfw4Xzj+t1WpRYq4mo6yO3uVarqYgqVETp0nslY6ik6KtLDoVNPl60Zmmzxx5+KrJ0Tmmqi0pQbPunvjvcKVkaHj1TucORSkYsEh1ufVvpce8fqhEt0StlGISpde4802L0brbapGbQpzQkDVz3pF7kLipLZmjimqY4piWslJjzjex7wRG/vAfluDwv4pZHiJheeAL/AAjNaoZyAuUrtNs3NQzmGZtjva4ejI3g5p4j3g6FRCdFKyZgkjNtO4IRqrYrnBFQrrIiVesAUIKJdGuvlgOWiSVbiEcLC+Z7Y2De55AHhrvPcFn+P9MLBdlG3Of+bICG/hZvPnbwUF02UTm1EMt3FkjC0Ak5WvYdbDcLtc32LOA9epfDvw3iT47MuY677cAdqPnf7eyqcjIeHFrdlYMTx+apfmmlc88Mx0b/AAtFg0eAScUoUOyayVbUL0JkDWNDWAADsNlWm7sqTqxmaq7UN1UoyrTCsHFODaFJzOUjBOWm4WgbL4yHsDXHXVZwSn2HYgY3AjgVHeBKNB5RHN7ha0OXsUfiFNxHmi4TiQmjDuO4hPJDcfBVlFjt03kKsTxa70aKHj+ac4hDlO5R30iysW24bISl4ZLf0CLV1moF9FHCuyps+qu66RsO9rrRcXGYblVpm6qzVEunioKsj1UtrbbScw0UxabFTWFV9uyToVCvCNDJZR43hrtDkd7dQVngms6w3Hgkaxt9E0hnuN+qdxDMptVuopFKFnhsU33KYrKfzUZLGmyNsagjsdexR4JyE862+o38Rz/dRQKXimsuimB2K57O6eiS6CV2iTz31HmuzXUv3QdKNGRcZr242FzbjYG11f8AZjo7pqztQYh2xqYzBllbbiWmXW3MXHes7BR4qpzHBzHOa5pu1zSQ4HmCNQoOdjzzR1BKWO800j7gj+xCKygdxa9K7SbKRV1N1M+rgLtlAAc2SwBe0cjxbexHkRnz+gTlWe2D/wCqleijbuWs6yCpcHyRta+N1gHOZfK8OtoSCWa79TdXzE6YyxSRNeY3SMe0PbYuZmblzAHlcLx92b1Toc7sP1dIu+ARv3Fjj6K2DY5m6qXlzFaVsU0kccglaxxaJAMoflNswFzoeGqaKU2j2dlop3QzNsRq1w9F7OD2HiD7tQdQote1Y8rZImvY7UCBv599lWEUaViwrpIroJTJ17pMxu9kpL2O/D9nxbZarsv0tUtVZkv92lOlnn6tx+7LoB4Ot5rAboQVieofD2DnDduh3YtofkcH+/upTJ3sXoTpWwjr8Oe4augImb3tGj/LK4n8KwK6nNn9vKqlaY2v6yEgtdBLd0Za4WIbxZoT6JHgVXy5H+HsCfpsT8aUhzbtpHvyCO3F9+eU2dwkOoJXMua9Jhy661GpR6TkPRZHXSYehJTk2kg8IrSlHpEqtm+V1hGCsuyuL9W/KTo74q+NeCLhZFG6xVu2f2itZrzpzK6SP1RrHKC4aSrTVQ5gqviNOWlWxrg4XBv4JlWUoeEKGTQd0NwVNkqV0U6WxPDyx25R17K3bThYTaT2WovomVRqil65PApLVJnI1IcU6lam0gVZlsr5gpTDadU0ykKaax7lCxPT6ORSsWYSsQpGKTkcDdMKmFG64lFM3NTAEIAhMpGJMOTyRt9yayMUHIiLfnapDXWlYpUoSmYKXjkT8fJDtiuc3ulLriUCC6nWmKe2Ixz6JXQzE2aHZZP+2/sP9gN/IKS2624kqK8ywSOYyC7IHMJacoPaeCPWOvhlHBU9Aq+Tp2PJlDLcLcGlvtRP/wBH0JTw8hulXqTb9ldAKfE2XI/wquJo6yN26749A9p0uG2uBuuARSamHI8tDmvAOjmklrhwIuAbHvAPMBJoLp2LhRYhIh2ad9PYHyB2+g29krnF3KQQo2RdkUMROCdaAIV2VdZEAcEiFCioQEQWkRgUIKLZcigpFzkk5LFEZAXvaxu9xDR4uNh7yoGa4MYXnsns8KbxzZd9PTUs5uW1MeY/dfckN82FpH4uSgmy2K9GbUbLtqMPdTNAuxjep7nxNsy3jbL+IrzfKwg8jy5LJ9D60/MgcSfmad/oeP2+ykzwhjvqp7CtpJItL3byKttBjLJxpo7ksybInUFWWm4NitPHkRTjfYqG6LwtFq4w4WKrFfRZSUvhu0mYZZN/B36p1VuDhwU2K2H2UchV97ETMnE0djZNZFOCUbpN5SD2pa6I5ClAcKRm7JoRYpzBIkZWokb1Qxyfw01HgoxGoKRDkUojHoxWka7ULUeqQojkoAgc1dd7Lk2kYkw6ydFqmcE2Bq6xueBjXMvYuMsYDf4m5sw9io+olmK31nuDR5JpHZbtgoWGVStZhJMDamMfVl3VyAf7qUC9j91wOZp/ib9m5uWFdCD7g1FS1vNsLS4+Gd+UD2FaLgWwlJTwSwta97JwGy9Y/Nny3sbAANIJJBABBtyWcm+NMSIAMJc4EXQ2I77mt+49/a1IGG88jZedUBC0fEOhSqEzhC6J0V+w978rsvAPaG7xu00O/uVKxvCzTTyQPcxzozlcWEluawJAJAOl7HTeCtfh9WxM06ceQONXQ5A9/CiPjczkKNXZUZDdWJKGnYpUYUN02D396O0y8yhaT5Q6PlOf7NuhbgqSbFKftFKCll9Y+1JXuEl+6U/sE8ED9nX8LJWOgk9Y+1OocJcfScT5lDLq/qH4SayFFnApBwXf2BJ6qvmzz6RgDamBzv8AqRyPDvNhNj5WV+wrZ/DZ/wDCGc+qZJA8eLSQVR53Wxh/zI3EeQAR+b2+6kRsdJwQsFOz0vqlTeweycsuI0+Zhyxu61x4ARdoe1waPNbuzY+kG6BvmXn4uTuiwaGEkxRMYSLEtGpHK/kFmOo/FUORjPhYwguBAO21/cqXHjva4EkIjaYrHtuuieodWPkpWZ45u3Zv2Hn0we4nUePctvSUj1iOm5z+mSmWOjYog8FT5W+qKK8yz9GWIB1vosnj2bfzE2UjQ9D1e/0mRx/xytPujzFegXi6yXpH6TLZqWifzbLO0+RZER73eQ5q9wusdR6hP6eNG0XyaJAHk2UJ0McbbcSs6x3B20svVCZkz26SGMOyNd6gcfSI46WHtspRV24OUSjMcvUsNromBkjtR87Df6BVkgDt1N1LQ4aJl9GuugmunJ3XVkNlH4TR1NZNnJ09+ibFqUhPakXhNnJ24JB7dVQdTiIbrHZSWFPsRw6SmldFKLOb7CDqHNPEEIjVre22yYq4MzB/eIQSzm9u90ffzHf4lZCwqJ8N9YHUIad/vbyP8/Qp+RD6Z9koQgXIFqrpRUKVpaySJwfE98bxucxxa4eYSbQhcEyRrZAWuFgrgaOyuGF9L9XFYTBlQ3m4ZJP52ae1pWjbHdI8Fc4xsbJHKGl5Y8C2UEAlrxodXDfY9ywR7Fb+iDTEfGGUe9jvyXmnxL8OYsUD8mJmkgXtsPxwrPGyXlwaSvQUU1wvNu1+AzUtVIyftOcS8ScJWuJPWDxN7jgbhbvPirIGOklcGMYLucdwA+dyzXGekOjxNr4KmN0IDiaap9IxncDKwC4a62obfS2lwCqP4NzMjHncWxlzCAHEcjwR3PuBuR9EXNjbQ33WbErrpavo3RPLHWuNxaQ5rgdQ5jho5pGoITe69oa8OGocKopNvprvWPtQ/T3+sfamgKG6wQ6hN/yP5Ur02+E9GIv9Y+1CMTf6zvaUxBQ3Rm9Tm/5JPTb4T9mMSDc4+1OYdopR9pQ90IKKzqUwO5v7BNMTfCsjdqZOTT4hOIds5WkHK244jMD8VWY3pW6vIpmTMughGMBajgHTdLEQ2eMys49r6wDucd/gfaFtMVUHNBsRcA2O8XF7HvXl3Y/DvpFdTxEXDpW5v4GnO/8AytK9M5l5j8X/AMPjZDGwNDSQS6vrtt9irHEaS02U5fMEkSm1XWMiY58j2sY3VznEBoHeSlWPBAIIIIBBBuCDqCCN4WIe5ztyFOAA2WZdMe1VRBkpox1cczC50oPaeAcroh6o3X4kOG4XvjeZb70tYB9JoHOaLyU/1reeUaSN/l18WhefSvU/hXLiGFpjaA4H5vfwfwq3Jade6OZAu60c03KAlXjuoyA8BA0BPo5rKWo5gWnd7Qq2HJSOWymQdXDvlcEN8Nqemhum/V2TSOY8CnVDVtbI0ys61gPaZmLC4dzxqD36+BV6JQW6hug6Dwk5LJGOK72jm4D3hbHsxsng1ezNC2QPA7cTpniRveRfVv3hp4HRTv8Asmw4EERPuDcfXSbxrzWI6j8W4TdUEkcgdxRaB/7KbHivO4ITqshLXe1Znt3sRJ1n0imie8SXMrI2lxa/eXhrdcrhcnkfFa/Ww3ukKR2VwXl3TerS9NyBPHv5HYjwVcyQiVlFefKfZyqcbNpqhx5NhkP+lRz22JB0I0I8F6nxWvEMEsp3Rxvk/kaXfkvK0hO/ivX/AIf69L1Zsj3RhoZXBu7u/wCypJoRGRujAobJKORKErUskDxbVGIpcrR0Y1AZikF9z+sj83xuDf8ANZVZCyQtIIJBGoINiDzBUTPxhl48kB/qaR9LHKex2lwd4Vl6TNszVzGKI/3eM2bbdK4aGQ8x6o5a8VSo5LFOZGJo9qx5wP8ASw1sPA/X3KkmT1DblICoLgBfdu7r6myC6ZRS2TkSBaXC6iyZm5ooDmUmK5AEKwoUlcEYIoQozTS5Ddcguuun6kiUYUu1ybApRjlbYeRpNIbgtK6FMMz1r5iNIYjb+OU5R/lEi13HMfhpIjLO/K0aAb3Pd6rG8T8lZhsTtFBheGdbJ2p6l7nxxN9NzGfVsLvVZdrzc89Lqh7R7TTV0xlndfgxg9CNvqsHDx3nispN0qXrfU5JXfLE06b86diG/e9+FLbKIYwBypTbPbybEH6/VwtN44gdBwDnn7T/AHDh3vdh+kqWhtHJeWmv6F+3HfeYif8AxOh7t6pV111u3dIw3Yv8IWDR49/N837qF6jw7Ve69QYXjMFZD1kD2yMOhHFpO9r2nVp7ivO+2uzv0Kskh+xfNEecb9W+zVvi0prhGNzUsgkgkdG8cRuI9VzTo4dxUztdtmMQjiMsQZURXaXsPYkjdrYtOrSHC41I7TtyzGB0KfpeZcZ1xO2PkeCR38WPPAUmSYSM32IVSLEQsS9kFlpZMRrlGDk2IQXTh0aQc1VE+M6HdEBtKRSp0111HgpeKRT+ndQLTocmPZ3UjRVz4ZGyRPcx7TdrmmxB7its2E6UY6oCGpLY6jcHaNjm8ODH/d3HhyGFgrlK6v0fG6rHUgpw4cOR+49kkUrozsvVNVHooWaTKU/wKfrKSnfvzQwuPiY2k+9M8Ti5b+C8GezS8sPYkLQRu2tR/SDVv/smfICSQxj7fZZnbnce62n4lgBXpDCZ2vD43AOa4EFp1DmkZXA9xBWF7a7NGhq3xamM9uFx+1G4nLrzGrT3tXpnwLnxtZJhnZ16h7igCPt/lVefGQ7X2VdcbFKByTeFzHL0BsmiQt7FV5FhKoEF0F1J1hJSEpGaNK3XFRsiJszC1ycDSYELg9LzRpvZYfJhfjPLVJBsLly5cooSrly5cnrly5AVyHq3SowKO0pO6EFSYpaKaQnIkJ3m+4a8hoAjgpu1yVaVocSYEABCcEouQXXXVpqTEK5AuXaly5CgXLkiFJyMR7oCUKZrXtIKcE0cFzXJSRqSKyEzTE/ZHG6dRSJYFMWPTtj7rSdNzfVZoJ3CC9tL0lsHUZsMpXX3QtafwXZ/pWMdJG2rqyq+qeRBC4iEtJGZw0M1xxPDkLcyp1m1vU7PMiYfrJZJqccxHm6yQ/yyNb+NZpIFi+m9FHr5GTIOHuDfybP+Pypkk3ytaPCuexnSe+CVoqiZI9xkAvI0HifXHv8AFaZtVhUOMUOemeySSO7oXNI1Nu1E7i3MANDaxDe9ednBSuAbQTUkgkgkLHbjbc4eq9p0cO4qOOmH+JE2M7RI02PB9j9UvrfLpfuEjK0gkEWIuCDoQRwI4FJtKldpMZbVS9f1YjkeLzBvoOk4yMB1bm3kG+tzfXSJJW9Eznta94o9x4+6hVXCPmQZ0mXIuZNfmaSu0pfOuzpuXrs6Z/qPZLoS5KSdEiGRB1ihz5sMuzxwnBpCTQoEKoURcuXLkq5AUCFAUJyVchBRUKaHUlRwUsxybgpRhVnizkFMcE5BXXRGlCtI2SxaDSNdcCirkvqbrkZAXIr3JEuUbIzPT2HKUNtKF6AORLowVcJ3PKfSMUk4JZEeEuTHrbaQFIJeGRIuXNKqYJjDKCEQiwn7pyWhpJygkgcAXWzEeOVvsCKUm06ISVqhMA2+xQKSMrURhS8gTZZ3Lb6UupvdGbuE5a5CSkWlKE6KwjnLmbphCK5yJmQEoLqrkmJKIAhJXAoq5RjIbSoxKKhQJriu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52227" name="AutoShape 2" descr="data:image/jpeg;base64,/9j/4AAQSkZJRgABAQAAAQABAAD/2wCEAAkGBwgHBhEIBxIWEwkXFxYbFxQYFiEcHBYdHyUiHyAgHR8pKCgsJCQnIh8fLTYiKSkrOjMuICI0PDgtQzQtLisBCgoKDg0OGxAQGjckICU2MTc0Ly84LCwtMCs3NzAsMjQuLSwsLC0sMTE3Ly80LCw0LCwsNCwwLzQ0LCwsLCwtLP/AABEIAJ8BPgMBEQACEQEDEQH/xAAbAAEAAwEBAQEAAAAAAAAAAAAABQYHBAMCAf/EADsQAAIBAwEGAwYEBAUFAAAAAAABAgMEEQUGEhMhMVEHIkEUMjVhc7IjcYGxFUJikRYkM1KCNJKh0dL/xAAbAQEAAgMBAQAAAAAAAAAAAAAAAwQCBQYHAf/EADgRAQABAgMEBwcEAgEFAAAAAAABAhEDBCEFEhMxFkFTYXGh0SIzUYGRscEGFDLwQmJSIyRykuH/2gAMAwEAAhEDEQA/ANd1K9ubbU7SjRjm3qSqKpLD8ijByTz0XNJczGZmJhYwsKmrDrqmdYtbv1sqekbRyrbe1lOEY2tT8KNXe8r4Tm008YblvdM9upXpxb4kw3GYyG7s+mYn2o1t1+1bnHydm0GuXVPZS4dxTXtU6tahCnhxcouTpqUVzbeGny6mWJiTFE3Q5PJUVZuiKavZiIqmeqJte0z1fB6aHr9zc7N2tW3guPxqVGpDnJwjvbjbXJxeFnn0PuHiTNMMc1kqKMziU1VaWmqJ6pm14jv+Cs+L3xq3+k/uIM3zht/037qvxj7KGVHSAAAAAAAAAAAAAAAAAAAAAAAAAAAAAAAAAAAAAAAA3HbbVpaToc5UN13c3GFOEv595pSSXLLUW2bTGr3ae953s3Kxj48RVfdjWZjqhULzQIWWyFCNpvy1a24VeVFtZi5uO9vLrurcfr6Mgqw7UezzjWzdYWenEztc1zbDxL073dHK3frF3v7bHaraK2uLlx9gtqUK06tPpCpiM3GTeeWYdPk+Z9meJXEzyjrYcL9jlq6af51zNMRPXTrGkfN1aNUhs/tpUtE0tPu/xIVJ/wA83h7sHyTWaj5Y7H2idzEt1T90GZic3kacT/PD0mI6o+M/T4ojxe+NW/0n9xHm+cNh+m/dV+MfZQyo6QAAAAAAAAAAAAAAAAAAAAAAAAAAAAAAAAAAAAAAAG17faVPUtF4trHevaUozp88YxJb3ZPyp9TaY1N6Xn2yszGDj2rn2aomJ8J/+q/f67RrbMQ1GynnWrqNKhLyvEpRaU4pPkscSXP5kVVfsXjnLZYOSqpzc4WJH/Tw71eEdU/O0PHT7FbNazT0y9jw9Nu6Eac1necquN1pNZcec+vJGMU7lW7PKY80mNjTncCcajWvDqv8LU8725TydlnRp6/trHh+fSrJKMH7rhUW7yfRy5wfdcjKI3sTuj7q9dc5XIzfTExefXenX6c0V4vfGrf6T+4jzfOF/wDTfuq/GPsoZUdIAAAAAAAAAAAAAAAAAAAAAAAAAAAAAAAAAAAAAAADdNpo0KE6Gq39RQsqDm6mU3vKpF00sL5yRtq9Panqec5Pfr3sGim9VVrfKb9fgpdlpPsO0tT+Ibi0K23q8Yc2oRqZ3GljOU4LK9MIqxRavXlGre4ma4mVp4d+LX7Mz8bc4597r1m1t6+kVIWVWM9UpSneU54knCnKXE5ZWM4S5fL0Mq6YmnTWY1Q5XFqoxomumYw6o3Jj41RG71S99n9NpwtbfT6tSMdanUp3dRpN8SCm5LLwlnDxg+4dMREUzOvPzYZ3MTVXXixTfCiJojum1vHvRPi98at/pP7iPN84Xv037qvxj7KGVHSAAAAAAAAAAAAAAAAAAAAAAAAAAAAAAAAAAAAAAAA2TxD4Ss7eV/n+GKr+Njr7r3f03ups8e1ovycFsjf4lXD/AJ29n8+XJDXSorYy2V6o7y9m9pSS4vs+8+Hvcs8uWf8AngjqtuRfu+i7g7372vh/7bv/AB37a2/HyRGyCsFqcNxSTzcOtxsbns26sZ5Y7fL3/TBFhbu9p38/gvbTjF4U3t/ju7vPiX1/vglZKH+OYcD/AK/jUnTcf9P2Xh8/Ttn9d0k04vf+LKdN/wBhO9/C03vz4l9Px8ruLxe+NW/0n9xhm+cLX6b91X4x9lDKjpAAAAAAAAAAAAAAAAAAAAAAAAAAAAAAAAAAAAAAAAbptJKlVq0NNvKaqWFaU+LnPlUIuony/qijbV66TGjzjKb1MVYtFVqqbW+c2+yh6dtFQv8Aa+rRvpRlpNdcL3X5oLe4S7rLl1KlOLFWJMTynR0WPs6vCyNNVETGJT7XVpM2v9LJHaPULew0GrVpU40tRqOpbRWJPeo05bnry93DyZ4lW7Re2vL5K+Ry9eNmaaZqmqiLVTy0qmL/AHe2zGrUrrTrbUVCNTV4zpW1RqMvJSlNpfL3eeefzPuFXeIq6+XyRZ/Kzh4teFeYw5iao5a1RHrojPF741b/AEn9xHm+cL36b91X4x9lDKjpAAAAAAAAAAAAAAAAAAAAAAAAAAAAAAAAAAAAAAAAbP4i6xLStAlGhJwuqjUYNLPRpyz/AMcmzx692nvcDsbKfuMzF4vTGs/jzZLp9jcVLSrf2rw6DpPGMvzSwmvyazzNfTTVMTVHU7XHx8OmunBr/wA7/b8pzWLy62tu4qnUbpUbZzk5RwlOMc1Oi6ya5enIlqmcWdOprstg0bOonep1qqtGvVM6fS778ONZ/huuq2qyat62I7qWczbShnt1f9xlq7VW6pNu5TjYG/TF5p1v/rrMpDxe+NW/0n9xnm+cKv6b91X4x9lDKjpAAAAAAAAAAAAAAAAAAAAAAAAAAAAAAAAAAAAAAAAbR4gW1vqGlx0+W6r2o26MpRzuuHnnz9MwjJfqbTGpiqLS8/2TjV4ONxY/jHOO6dI85hRPDi0u726uJWk8UlSkpwzjf34yUP7PuVMtEzM2dHt3Gw8OiiKqbzfSfhETF/q/dlrC+q7I6lUtZ8NLcTeWsqmpSnHl3jJL9RhU1Th1WNoY+FGdwIqpv3eM2jzh8+HdvarVFqN7uuhGdOnGLW8+JUa4bXbDXX0yfMvTF96f7Mvu3MTEnC4OHzmJmer2YjVIeL3xq3+k/uM83zhX/Tfuq/GPsoZUdIAAAAAAAAAAAAAAAAAAAAAAAAAAAAAAAAAAAAAAADZ9ttbnodzZ3GE6DqTjUjy5pxx1abWG88uuMGzxq9y0uA2bkv3UYlMc4i8eN1b2n1ihoWkyttIq5r3FR11Uh5HTpyalFfNNZXVfkQ4te5TannLabPylWZxt/Gp9miLWnW8xpP0cltUnsPtBRt61V1LCrCLqR3/KpS8s5NY57uH6ZaMYng1d0rNdEbUy1VVNNqqZ001tGsR80xW1Shot5aaLp8ozq1bmNSc1FLdhUqKcY4afWM8JpprHoSb0UTFEf3Vr6MrVmaMTMYkWimm0R8ZiLX+Uxr4ovxe+NW/0n9xHm+cL36b91X4x9lDKjpAAAAAAAAAAAAAAAAAAAAAAAAAAAAAAAAAAAAAAAAbjthb22pWcdHr7yrV21TlFJ4lBcTq+mVHH6m0xaaao3Z63nez8TEwMTj0cqefhOn5UHQbHU6dx7bfpO8p/5W3jJRlBzjGflnj0jj3vXPVlaimrnPPlDos3j4E0cLC/jPt1WvE2m2sX+Pwe9N0dd0yrZW8WqNSpPcbUd93L3qzhn0ppLGfXP54RauJiP7PNHMV5XFpxapi8RF+dtzSmJ8XVsdbV6N6tc1/ec9+FtT5Qact7h80um7KKWf15n3BjXfq8IR7TxKKqP22W5WmuefK291/GJvZz+L3xq3+k/uPmb5wm/Tfuq/GPsoZUdIAAAAAAAAAAAAAAAAAAAAAAAAAAAAAAAAAAAAAAADbNudRttJ01X81GV7FtUU208y8smseqhJs2mNXFFN3n2y8tXmMbhRNqZ/l16c482e6PcV7GurPVK6iq9KNenXlOUuDOUZYnjlmby0/05sq03p0qnnr4OjzVFGLRxcGj+EzTNMWjeiLaeEO+9qWug6fVrUlw6+Zxp0G5KW8nKn7RF93Bv8/7GVVqImeX9tdDhUYubxaaZ1jS9WlrTarcnwl67IXD0/WlomuyjUhN0q1OTnJqNR4lBJf7pOWX816jBndq3KvFhtKiMXB/c5eLWvTMWj+PKflFvo+fF741b/Sf3HzN84Z/pv3VfjH2UMqOkAAAAAAAAAAAAAAAAAAAAAAAAAAAAAAAAAAAAAAABte1+mW2qXtlSvJxjQjUnJxbxKe7ByxHk08Yy08csm0xaYqmLvPchma8CnEmiNZi3heY/sd6uapbUdtNKq/wzhyv6FWUaUYYinSckouWf6U8c1+RDXTGNTO7zhtcriVbOxqeLeKK41vrr12/Li0anc7W6rDWNZSWn20VGct6PvU8T8yxzTzlrHyMKInFq3quULGaqoyGDOBga14nLnynTTvjqSkXYbRyttUhUpQvKF3GOF5YyhxMQT5NuThBbvNLm+hJFsS1XXE/lS/62T4mBNMzTXRf57uvyiZm6M8XvjVv9J/cR5vnC9+m/dV+MfZQyo6QAAAAAAAAAAAAAAAAAAAAAAAAAAAAAAAAAAAAAAAGy+I2oUdO0ZVo4WoZxRk45xnCqY9F+G5dTZ49UU0363BbGy1WPj7v+P8Al4dXnZRNgK95a1rmrbSULRUpcRtpYe7Lh4z/AFdirl5mLzHJ0W2qMKuMOKovVfS3w0u/Nlri+/wxqNvYyXEahJxbXOOJKq0n67qXT5HzCmdyqI/vxNo0YX7vAqxI011j439nzk8PdQoW+tRs77HstSUHFOOfxU1w305YbfPoMtXaq09f3fdt5aqvB4mH/Km9/wDxtqk/F741b/Sf3Geb5wq/pv3WJ4x9lDKjpAAAAAAAAAAAAAAAAAAAAAAAAAAAAAAAAAAAAAAAAbbt7pcNW0KVCG57YsSpObxjDTnj57ifobTGoiqm3W8+2Vmv2+Yiub7vXby82OWNe4nSlp9u0oV5UotNdWpZjz9ObNdTM60x1u6xqKImMauNaLz5arDtPp9bZq6pVrN04wqUHSluPezJJRq55cm2+v7E2LTw5vDV7Px6c7RVTiXmaat7X4azS9fDPS6d3rDvrncdClupKT58RtODj8+T9RlqImq/VDDb+ZmjBjDpver4f8eU3SXivThLVqDkufDf3MsY1MVTF3nea2znMhMU5evdidZ0idfmpHBp9iHh0qv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hwafYcOk6W7X7byj0ODT7Dh0nS3a/beUejZ9rJ2djGjrWoyao28pPdUU3PiRdPGMr/dn9C1iWp9qep0+RpxcWasDDjWuPpb2vwptrpVppW1Vxq1y4PT6UFXUFBPy1d7cUV0zFx/8ARXpoppxJq6obvEzWLmMnRl6Ynfqndvf4W5+N3vq8NM1LQ7jT7OadzGM7xTlFeWM3xHBNN8/R/wDk+1btVM0xOvNhl6sxgZijGrp9nSjSeuI3b/l1aBZWFChabP1JpahmlducYLE0pOcYyec5xy/I+4dMREUdfNDnMbFrrxM1FPsa0Wvy0tMx/ebj8VPitD6b/dmeLzh55tr3lPgpBg0oAAAAAAAAAAAAAAAAAAAAAAAAAAAAAAAAAAAAAAANX8QnCjY0Ly7jv6fTqp1afdNOMXn5Sa/vgkx+UTPJ6lsmmasSrDom1cxpPnP1hD3U40Njbe0u8zlQ9mq3FHDzwXJ7sW8c9zC/7OfUjq/hET8/BcwYmrOV1Uab29FNX+3XPz/PcidknQt9UhNUZUHTdevUm8y/y8ordWMdP/n+pkeFa+kW5z8l/aW9XhTG/vX3aYjl7cTr/e/uSslx9uIQpRbu51aVeFfDSVvuYccY9ecc95fIz54tuvn8rKdM7uQmZn2YiaZp/wB73ifz8u94eKnxWh9N/uyTF5w84217ynwUgwaUAAAAAAAAAAAAAAAAAAAAAAAAAAAAAAAAAAAAAAAG1a/Kq7m3oTpqpp8nU46cN5KMYOUc56edInr6o6npGWiIpqqiq1UWt1a3t9rqDpmsTqbRLVL2W/o1zUnRjBxTbjH/AE4yjjkk5r175KlNft708pdFj5SIyvBoptiYcRVM+POYm/ck9o7uvR0v2JU1R1S4rToUmqajmipqCTePdcZIzxJndtymZt8lXI4VFWNxL72HRTvTrf2rX+8PTZnULmtYU4U4Kpq9CvToVqnDTapOck0pY91RXUywqp3e+Jt8mOfwKKcWZmbYddM1Uxf/ACtHV4uPxU+K0Ppv92ZYvOHne2veU+CkGDSgAAAAAAAAAAAAAAAAAAAAAAAAAAAAAAAAAAAAAAA1fxG1Kdpo8bKg5RuK84QjOLxu+aLefXDWVy7kmPXam3xep7Hy8YmNNdUXpoiZmPjp6o3UtIoy2floFtGENQtaNGrxlHCz1k4tc1J8N8/yMKqfZ3I5wsYGaqjMxma9acSZi3d390XRmz18tb1CWuXealpZ28W6dR7zc1Ftzh1SeYZy8PoR0Vb07/VEf37LmdwP2uFGWp0qxKuccrXtaevrd87iOibbW97TWLK+jFKlDlib3FvTXJPnN81l9TOZ3MWJ6qvurU4f7nIV4c/ywpvefhrpH0cvip8VofTf7szxecPO9te8p8FIMGlAAAAAAAAAAAAAAAAAAAAAAAAAAAAAAAAAAAAAAABtO1+mx1bQqlnv7lRpSjLGX5Gp8unXdwTYtO9TZ6TkMxOBjxiWvEfnRQ7jWqup7G2mlxpuNxVnCjKe9mUVTcMyaxl5y+TfcrTXNWHFMdbocPKU4Odxca8TTTE1RHVN72iPBJX9stmdp7K5g+LQqQhbySW7FNbsN6XVfzN4f9zKqOHXE/HRVwa/3uUxaJi00zNUec2jrdGzWNZ2xutZqeSlS/BhB81Lnu70Xyx7nRL1MsON6ua/kjz3/bZKjLxrNXtTPKeV7T9Uf4qfFaH03+7MsXnDz3bXvKfBSDBpQAAAAAAAAAAAAAAAAAAAAAAAAAAAAAAAAAAAAAAAblqGm+16na3m9jgSqSxjO9vQcOvpjOSxMXmJeiYWNuYddFv5Wj6TdWdI2foW/iFc3kZycoxVTHLm6rmmvyWORDThxGJMtpmM7XXs6jDmOczH/rb1dOu7PU47IXdrVqNrfrXCaWOeXUUX15emf2Mq8P2JiUeUz8xncPEiPhT5br10jZ2nHZmztKM3uwqUq+Ws583EcfTHN4yKMO1MRHiwzGfqnNYmJVGsxNPlu3VzxU+K0Ppv92fMXnDiNte8p8FIMGlAAAAAAAAAAAAAAAAAAAAAAAAAAAAAAAAAAAAAAAB/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52228" name="Picture 2" descr="http://i3.fmix.pl/fmi1703/436b68ed000373a54bfa9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31" y="1192971"/>
            <a:ext cx="7354888" cy="5543550"/>
          </a:xfrm>
          <a:prstGeom prst="rect">
            <a:avLst/>
          </a:prstGeom>
          <a:noFill/>
          <a:ln w="444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Symbol zastępczy numeru slajdu 8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4CAD03-04C2-4C6A-AD2B-8F9139841870}" type="slidenum">
              <a:rPr lang="pl-PL" altLang="pl-PL" sz="1400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l-PL" altLang="pl-PL" sz="1400" smtClean="0">
              <a:latin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0" y="7938"/>
            <a:ext cx="9144000" cy="113823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800" b="1" dirty="0" smtClean="0">
                <a:latin typeface="Arial Narrow" panose="020B0606020202030204" pitchFamily="34" charset="0"/>
                <a:cs typeface="+mn-cs"/>
              </a:rPr>
              <a:t>Przypadek 1.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err="1" smtClean="0">
                <a:latin typeface="Arial Narrow" panose="020B0606020202030204" pitchFamily="34" charset="0"/>
                <a:cs typeface="+mn-cs"/>
              </a:rPr>
              <a:t>Grzybowszczyzna</a:t>
            </a:r>
            <a:r>
              <a:rPr lang="pl-PL" altLang="pl-PL" sz="2000" b="1" dirty="0" smtClean="0">
                <a:latin typeface="Arial Narrow" panose="020B0606020202030204" pitchFamily="34" charset="0"/>
                <a:cs typeface="+mn-cs"/>
              </a:rPr>
              <a:t>, gm. Szudziałowo, 800 m. od granicy, </a:t>
            </a:r>
            <a:r>
              <a:rPr lang="pl-PL" altLang="pl-PL" sz="2000" b="1" u="sng" dirty="0" smtClean="0">
                <a:latin typeface="Arial Narrow" panose="020B0606020202030204" pitchFamily="34" charset="0"/>
                <a:cs typeface="+mn-cs"/>
              </a:rPr>
              <a:t>14.02.2014</a:t>
            </a:r>
            <a:r>
              <a:rPr lang="pl-PL" altLang="pl-PL" sz="2000" b="1" dirty="0" smtClean="0">
                <a:latin typeface="Arial Narrow" panose="020B0606020202030204" pitchFamily="34" charset="0"/>
                <a:cs typeface="+mn-cs"/>
              </a:rPr>
              <a:t> r</a:t>
            </a:r>
            <a:r>
              <a:rPr lang="pl-PL" altLang="pl-PL" sz="2000" b="1" u="sng" dirty="0" smtClean="0">
                <a:latin typeface="Arial Narrow" panose="020B0606020202030204" pitchFamily="34" charset="0"/>
                <a:cs typeface="+mn-cs"/>
              </a:rPr>
              <a:t>. dzik </a:t>
            </a:r>
            <a:r>
              <a:rPr lang="pl-PL" altLang="pl-PL" sz="2000" b="1" dirty="0" smtClean="0">
                <a:latin typeface="Arial Narrow" panose="020B0606020202030204" pitchFamily="34" charset="0"/>
                <a:cs typeface="+mn-cs"/>
              </a:rPr>
              <a:t>- 50 kg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latin typeface="Arial Narrow" panose="020B0606020202030204" pitchFamily="34" charset="0"/>
                <a:cs typeface="+mn-cs"/>
              </a:rPr>
              <a:t>(PCR +, ELISA -)</a:t>
            </a:r>
          </a:p>
        </p:txBody>
      </p:sp>
      <p:grpSp>
        <p:nvGrpSpPr>
          <p:cNvPr id="52231" name="Grupa 7"/>
          <p:cNvGrpSpPr>
            <a:grpSpLocks/>
          </p:cNvGrpSpPr>
          <p:nvPr/>
        </p:nvGrpSpPr>
        <p:grpSpPr bwMode="auto">
          <a:xfrm>
            <a:off x="180118" y="1471223"/>
            <a:ext cx="2879714" cy="4926111"/>
            <a:chOff x="5508104" y="1052736"/>
            <a:chExt cx="2958971" cy="4968552"/>
          </a:xfrm>
        </p:grpSpPr>
        <p:pic>
          <p:nvPicPr>
            <p:cNvPr id="52232" name="Obraz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052736"/>
              <a:ext cx="2958971" cy="496855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wiazda 5-ramienna 16"/>
            <p:cNvSpPr/>
            <p:nvPr/>
          </p:nvSpPr>
          <p:spPr>
            <a:xfrm>
              <a:off x="7667708" y="3391994"/>
              <a:ext cx="288297" cy="290036"/>
            </a:xfrm>
            <a:prstGeom prst="star5">
              <a:avLst/>
            </a:prstGeom>
            <a:solidFill>
              <a:schemeClr val="accent2"/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3966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ole tekstowe 7"/>
          <p:cNvSpPr txBox="1">
            <a:spLocks noChangeArrowheads="1"/>
          </p:cNvSpPr>
          <p:nvPr/>
        </p:nvSpPr>
        <p:spPr bwMode="auto">
          <a:xfrm>
            <a:off x="92075" y="1778000"/>
            <a:ext cx="49815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Char char="v"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Powiadomienie o znalezieniu </a:t>
            </a:r>
            <a:r>
              <a:rPr lang="pl-PL" altLang="pl-PL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padłego dzika </a:t>
            </a: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PLW w Sokółce otrzymano od Straży Granicznej </a:t>
            </a:r>
          </a:p>
          <a:p>
            <a:pPr algn="ctr" eaLnBrk="1" hangingPunct="1"/>
            <a:endParaRPr lang="pl-PL" alt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itchFamily="2" charset="2"/>
              <a:buChar char="v"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17.02.2014. pobrano próbki do badania w kierunku ASF i przekazano do </a:t>
            </a:r>
            <a:r>
              <a:rPr lang="pl-PL" alt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PIWet</a:t>
            </a: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-PIB </a:t>
            </a:r>
          </a:p>
          <a:p>
            <a:pPr algn="ctr" eaLnBrk="1" hangingPunct="1">
              <a:buFont typeface="Wingdings" pitchFamily="2" charset="2"/>
              <a:buChar char="v"/>
            </a:pPr>
            <a:endParaRPr lang="pl-PL" alt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itchFamily="2" charset="2"/>
              <a:buChar char="v"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Wynik (+) otrzymano 18.02.2014. </a:t>
            </a:r>
          </a:p>
          <a:p>
            <a:pPr algn="ctr" eaLnBrk="1" hangingPunct="1"/>
            <a:endParaRPr lang="pl-PL" alt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itchFamily="2" charset="2"/>
              <a:buChar char="v"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Zwłoki dzika utylizowano</a:t>
            </a:r>
          </a:p>
          <a:p>
            <a:pPr algn="ctr" eaLnBrk="1" hangingPunct="1"/>
            <a:endParaRPr lang="pl-PL" alt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1" name="Picture 11" descr="C:\Users\rbanasiuk\Desktop\dziki\dzik 2\CAM00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052513"/>
            <a:ext cx="339248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3854450"/>
            <a:ext cx="3389312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0" y="0"/>
            <a:ext cx="9144000" cy="143827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Przypadek 2.</a:t>
            </a:r>
          </a:p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err="1">
                <a:solidFill>
                  <a:srgbClr val="800000"/>
                </a:solidFill>
                <a:latin typeface="Arial Narrow" panose="020B0606020202030204" pitchFamily="34" charset="0"/>
                <a:cs typeface="Arial" charset="0"/>
              </a:rPr>
              <a:t>Ozierany</a:t>
            </a:r>
            <a:r>
              <a:rPr lang="pl-PL" altLang="pl-PL" sz="2000" b="1" dirty="0">
                <a:solidFill>
                  <a:srgbClr val="800000"/>
                </a:solidFill>
                <a:latin typeface="Arial Narrow" panose="020B0606020202030204" pitchFamily="34" charset="0"/>
                <a:cs typeface="Arial" charset="0"/>
              </a:rPr>
              <a:t> Wielkie gm. Krynki 2,5  km od granicy białoruskiej, </a:t>
            </a:r>
            <a:r>
              <a:rPr lang="pl-PL" altLang="pl-PL" sz="2000" b="1" u="sng" dirty="0">
                <a:solidFill>
                  <a:srgbClr val="800000"/>
                </a:solidFill>
                <a:latin typeface="Arial Narrow" panose="020B0606020202030204" pitchFamily="34" charset="0"/>
                <a:cs typeface="Arial" charset="0"/>
              </a:rPr>
              <a:t>18.02.2014</a:t>
            </a:r>
            <a:r>
              <a:rPr lang="pl-PL" altLang="pl-PL" sz="2000" b="1" dirty="0">
                <a:solidFill>
                  <a:srgbClr val="800000"/>
                </a:solidFill>
                <a:latin typeface="Arial Narrow" panose="020B0606020202030204" pitchFamily="34" charset="0"/>
                <a:cs typeface="Arial" charset="0"/>
              </a:rPr>
              <a:t>. locha 100 </a:t>
            </a:r>
            <a:r>
              <a:rPr lang="pl-PL" altLang="pl-PL" sz="2000" b="1" dirty="0" smtClean="0">
                <a:solidFill>
                  <a:srgbClr val="800000"/>
                </a:solidFill>
                <a:latin typeface="Arial Narrow" panose="020B0606020202030204" pitchFamily="34" charset="0"/>
                <a:cs typeface="Arial" charset="0"/>
              </a:rPr>
              <a:t>kg</a:t>
            </a:r>
            <a:r>
              <a:rPr lang="pl-PL" altLang="pl-PL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 </a:t>
            </a:r>
          </a:p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(PCR +++  ELISA  +) </a:t>
            </a:r>
            <a:r>
              <a:rPr lang="pl-PL" altLang="pl-PL" sz="2000" b="1" dirty="0" smtClean="0">
                <a:solidFill>
                  <a:srgbClr val="800000"/>
                </a:solidFill>
                <a:latin typeface="Arial Narrow" panose="020B060602020203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947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wona\Desktop\Uppsala\Sokółka\dzik 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736849"/>
            <a:ext cx="4716462" cy="3770313"/>
          </a:xfrm>
          <a:prstGeom prst="rect">
            <a:avLst/>
          </a:prstGeom>
          <a:noFill/>
          <a:ln w="444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Obraz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1397000"/>
            <a:ext cx="5141912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4627563" y="3244850"/>
            <a:ext cx="1806575" cy="512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lang="pl-PL" altLang="pl-PL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Grzybowszczyzna</a:t>
            </a:r>
            <a:endParaRPr lang="pl-PL" alt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652" name="Pole tekstowe 2"/>
          <p:cNvSpPr txBox="1">
            <a:spLocks noChangeArrowheads="1"/>
          </p:cNvSpPr>
          <p:nvPr/>
        </p:nvSpPr>
        <p:spPr bwMode="auto">
          <a:xfrm>
            <a:off x="5008563" y="5403850"/>
            <a:ext cx="1968500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lang="pl-PL" altLang="pl-PL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Ozierany</a:t>
            </a:r>
            <a:r>
              <a:rPr lang="pl-PL" alt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Wielkie</a:t>
            </a:r>
            <a:endParaRPr lang="pl-PL" alt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Przypadek 2.</a:t>
            </a:r>
          </a:p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solidFill>
                  <a:srgbClr val="800000"/>
                </a:solidFill>
                <a:latin typeface="Arial Narrow" panose="020B0606020202030204" pitchFamily="34" charset="0"/>
                <a:cs typeface="+mn-cs"/>
              </a:rPr>
              <a:t>Mało prawdopodobne  by przypadki miały ze sobą związek.</a:t>
            </a:r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5722938" y="3757613"/>
            <a:ext cx="0" cy="1608137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4211638" y="4437063"/>
            <a:ext cx="18732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~15 km</a:t>
            </a:r>
          </a:p>
        </p:txBody>
      </p:sp>
      <p:graphicFrame>
        <p:nvGraphicFramePr>
          <p:cNvPr id="54281" name="Object 100"/>
          <p:cNvGraphicFramePr>
            <a:graphicFrameLocks noChangeAspect="1"/>
          </p:cNvGraphicFramePr>
          <p:nvPr/>
        </p:nvGraphicFramePr>
        <p:xfrm>
          <a:off x="92075" y="5902325"/>
          <a:ext cx="130333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CorelDRAW" r:id="rId6" imgW="3733800" imgH="2319528" progId="">
                  <p:embed/>
                </p:oleObj>
              </mc:Choice>
              <mc:Fallback>
                <p:oleObj name="CorelDRAW" r:id="rId6" imgW="3733800" imgH="23195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5902325"/>
                        <a:ext cx="130333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282" name="Grupa 7"/>
          <p:cNvGrpSpPr>
            <a:grpSpLocks/>
          </p:cNvGrpSpPr>
          <p:nvPr/>
        </p:nvGrpSpPr>
        <p:grpSpPr bwMode="auto">
          <a:xfrm>
            <a:off x="7196138" y="3910013"/>
            <a:ext cx="1792287" cy="2911475"/>
            <a:chOff x="5508104" y="1052736"/>
            <a:chExt cx="2958971" cy="4968552"/>
          </a:xfrm>
        </p:grpSpPr>
        <p:pic>
          <p:nvPicPr>
            <p:cNvPr id="54283" name="Obraz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052736"/>
              <a:ext cx="2958971" cy="496855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Gwiazda 5-ramienna 11"/>
            <p:cNvSpPr/>
            <p:nvPr/>
          </p:nvSpPr>
          <p:spPr>
            <a:xfrm>
              <a:off x="7667708" y="3390718"/>
              <a:ext cx="288297" cy="292586"/>
            </a:xfrm>
            <a:prstGeom prst="star5">
              <a:avLst/>
            </a:prstGeom>
            <a:solidFill>
              <a:schemeClr val="accent2"/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0892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20638"/>
            <a:ext cx="9144000" cy="2336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Przypadek 3. </a:t>
            </a:r>
          </a:p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Rudaki, </a:t>
            </a:r>
            <a:r>
              <a:rPr lang="pl-PL" altLang="pl-PL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(gm. Krynki)</a:t>
            </a:r>
            <a:r>
              <a:rPr lang="pl-PL" altLang="pl-PL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 </a:t>
            </a:r>
            <a:r>
              <a:rPr lang="pl-PL" altLang="pl-PL" sz="2400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97 dni później</a:t>
            </a:r>
            <a:r>
              <a:rPr lang="pl-PL" altLang="pl-PL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 </a:t>
            </a:r>
            <a:r>
              <a:rPr lang="pl-PL" altLang="pl-PL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Locha - 90 kg, znaleziona w rzece granicznej  </a:t>
            </a:r>
            <a:r>
              <a:rPr lang="pl-PL" altLang="pl-PL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Świsłocz</a:t>
            </a:r>
            <a:endParaRPr lang="pl-PL" altLang="pl-PL" sz="2000" b="1" u="sng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  <a:cs typeface="+mn-cs"/>
            </a:endParaRPr>
          </a:p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(PCR +++, ELISA +)</a:t>
            </a:r>
          </a:p>
          <a:p>
            <a:pPr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Mało prawdopodobne by przypadki lutowe i majowy miały ze sobą związek</a:t>
            </a:r>
            <a:r>
              <a:rPr lang="pl-PL" altLang="pl-PL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+mn-cs"/>
              </a:rPr>
              <a:t>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3067050" y="6172200"/>
            <a:ext cx="55356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 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4338638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 descr="C:\Users\Iwona\Desktop\Krynki 21 05 2014\DSC_02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1958975"/>
            <a:ext cx="4697412" cy="3149600"/>
          </a:xfrm>
          <a:prstGeom prst="rect">
            <a:avLst/>
          </a:prstGeom>
          <a:noFill/>
          <a:ln w="444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302" name="Grupa 7"/>
          <p:cNvGrpSpPr>
            <a:grpSpLocks/>
          </p:cNvGrpSpPr>
          <p:nvPr/>
        </p:nvGrpSpPr>
        <p:grpSpPr bwMode="auto">
          <a:xfrm>
            <a:off x="7296150" y="3946525"/>
            <a:ext cx="1790700" cy="2911475"/>
            <a:chOff x="5508104" y="1052736"/>
            <a:chExt cx="2958971" cy="4968552"/>
          </a:xfrm>
        </p:grpSpPr>
        <p:pic>
          <p:nvPicPr>
            <p:cNvPr id="55304" name="Obraz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052736"/>
              <a:ext cx="2958971" cy="496855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Gwiazda 5-ramienna 11"/>
            <p:cNvSpPr/>
            <p:nvPr/>
          </p:nvSpPr>
          <p:spPr>
            <a:xfrm>
              <a:off x="7666999" y="3390720"/>
              <a:ext cx="288552" cy="292586"/>
            </a:xfrm>
            <a:prstGeom prst="star5">
              <a:avLst/>
            </a:prstGeom>
            <a:solidFill>
              <a:schemeClr val="accent2"/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55303" name="Picture 2" descr="C:\Users\Iwona\Desktop\Krynki 21 05 2014\dz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5214938"/>
            <a:ext cx="3789363" cy="1536700"/>
          </a:xfrm>
          <a:prstGeom prst="rect">
            <a:avLst/>
          </a:prstGeom>
          <a:noFill/>
          <a:ln w="444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52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39552" y="764704"/>
            <a:ext cx="8064896" cy="2123658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l-PL" altLang="pl-PL" sz="2400" b="1" dirty="0"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altLang="pl-PL" sz="2400" b="1" dirty="0">
                <a:cs typeface="Times New Roman" pitchFamily="18" charset="0"/>
              </a:rPr>
              <a:t>W 2014 roku sytuacja epidemiologiczna w Polsce </a:t>
            </a:r>
            <a:endParaRPr lang="pl-PL" altLang="pl-PL" sz="2400" b="1" dirty="0" smtClean="0"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altLang="pl-PL" sz="2400" b="1" dirty="0" smtClean="0">
                <a:cs typeface="Times New Roman" pitchFamily="18" charset="0"/>
              </a:rPr>
              <a:t>utrzymywała </a:t>
            </a:r>
            <a:r>
              <a:rPr lang="pl-PL" altLang="pl-PL" sz="2400" b="1" dirty="0">
                <a:cs typeface="Times New Roman" pitchFamily="18" charset="0"/>
              </a:rPr>
              <a:t>się na stabilnym poziomie</a:t>
            </a:r>
            <a:r>
              <a:rPr lang="pl-PL" altLang="pl-PL" sz="2400" b="1" dirty="0" smtClean="0">
                <a:cs typeface="Times New Roman" pitchFamily="18" charset="0"/>
              </a:rPr>
              <a:t>,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altLang="pl-PL" sz="2400" b="1" dirty="0" smtClean="0">
                <a:cs typeface="Times New Roman" pitchFamily="18" charset="0"/>
              </a:rPr>
              <a:t>Występowanie ASF ograniczało się do 2 powiatów (4 gmin)</a:t>
            </a:r>
          </a:p>
        </p:txBody>
      </p:sp>
      <p:sp>
        <p:nvSpPr>
          <p:cNvPr id="3" name="object 12"/>
          <p:cNvSpPr/>
          <p:nvPr/>
        </p:nvSpPr>
        <p:spPr>
          <a:xfrm>
            <a:off x="1691680" y="3573016"/>
            <a:ext cx="2088232" cy="1787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11" descr="C:\Users\rbanasiuk\Desktop\dziki\dzik 2\CAM00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2064791" cy="178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288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-99392"/>
            <a:ext cx="6716216" cy="1598917"/>
          </a:xfrm>
        </p:spPr>
        <p:txBody>
          <a:bodyPr>
            <a:normAutofit/>
          </a:bodyPr>
          <a:lstStyle/>
          <a:p>
            <a:r>
              <a:rPr lang="pl-PL" sz="4400" dirty="0" smtClean="0"/>
              <a:t>NAJWAŻNIEJSZE PRAKTYCZNE DANE O CHOROBIE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340768"/>
            <a:ext cx="8136904" cy="504056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Zakaźna i zaraźliwa, wolno  szerząca się choroba </a:t>
            </a:r>
            <a:r>
              <a:rPr lang="pl-PL" dirty="0" smtClean="0">
                <a:solidFill>
                  <a:schemeClr val="tx1"/>
                </a:solidFill>
              </a:rPr>
              <a:t>świń </a:t>
            </a:r>
            <a:r>
              <a:rPr lang="pl-PL" dirty="0">
                <a:solidFill>
                  <a:schemeClr val="tx1"/>
                </a:solidFill>
              </a:rPr>
              <a:t>domowych </a:t>
            </a:r>
            <a:r>
              <a:rPr lang="pl-PL" dirty="0" smtClean="0">
                <a:solidFill>
                  <a:schemeClr val="tx1"/>
                </a:solidFill>
              </a:rPr>
              <a:t>wszystkich ras oraz dzików, </a:t>
            </a:r>
            <a:r>
              <a:rPr lang="pl-PL" dirty="0">
                <a:solidFill>
                  <a:schemeClr val="tx1"/>
                </a:solidFill>
              </a:rPr>
              <a:t>występująca          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od </a:t>
            </a:r>
            <a:r>
              <a:rPr lang="pl-PL" dirty="0">
                <a:solidFill>
                  <a:schemeClr val="tx1"/>
                </a:solidFill>
              </a:rPr>
              <a:t>kilkudziesięciu lat w Afryce. </a:t>
            </a:r>
            <a:endParaRPr lang="pl-PL" dirty="0" smtClean="0">
              <a:solidFill>
                <a:schemeClr val="tx1"/>
              </a:solidFill>
            </a:endParaRPr>
          </a:p>
          <a:p>
            <a:r>
              <a:rPr lang="pl-PL" dirty="0" smtClean="0">
                <a:solidFill>
                  <a:schemeClr val="tx1"/>
                </a:solidFill>
                <a:cs typeface="Times New Roman" pitchFamily="18" charset="0"/>
              </a:rPr>
              <a:t>Rezerwuarem </a:t>
            </a:r>
            <a:r>
              <a:rPr lang="pl-PL" dirty="0">
                <a:solidFill>
                  <a:schemeClr val="tx1"/>
                </a:solidFill>
                <a:cs typeface="Times New Roman" pitchFamily="18" charset="0"/>
              </a:rPr>
              <a:t>wirusa mogą być: dziki europejskie, dzikie świnie afrykańskie (</a:t>
            </a:r>
            <a:r>
              <a:rPr lang="pl-PL" dirty="0" err="1">
                <a:solidFill>
                  <a:schemeClr val="tx1"/>
                </a:solidFill>
                <a:cs typeface="Times New Roman" pitchFamily="18" charset="0"/>
              </a:rPr>
              <a:t>bush</a:t>
            </a:r>
            <a:r>
              <a:rPr lang="pl-PL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l-PL" dirty="0" err="1">
                <a:solidFill>
                  <a:schemeClr val="tx1"/>
                </a:solidFill>
                <a:cs typeface="Times New Roman" pitchFamily="18" charset="0"/>
              </a:rPr>
              <a:t>pigs</a:t>
            </a:r>
            <a:r>
              <a:rPr lang="pl-PL" dirty="0">
                <a:solidFill>
                  <a:schemeClr val="tx1"/>
                </a:solidFill>
                <a:cs typeface="Times New Roman" pitchFamily="18" charset="0"/>
              </a:rPr>
              <a:t>), guźce (wart </a:t>
            </a:r>
            <a:r>
              <a:rPr lang="pl-PL" dirty="0" err="1">
                <a:solidFill>
                  <a:schemeClr val="tx1"/>
                </a:solidFill>
                <a:cs typeface="Times New Roman" pitchFamily="18" charset="0"/>
              </a:rPr>
              <a:t>hogs</a:t>
            </a:r>
            <a:r>
              <a:rPr lang="pl-PL" dirty="0">
                <a:solidFill>
                  <a:schemeClr val="tx1"/>
                </a:solidFill>
                <a:cs typeface="Times New Roman" pitchFamily="18" charset="0"/>
              </a:rPr>
              <a:t>) oraz kleszcze z gatunku </a:t>
            </a:r>
            <a:r>
              <a:rPr lang="pl-PL" i="1" dirty="0" err="1">
                <a:solidFill>
                  <a:schemeClr val="tx1"/>
                </a:solidFill>
                <a:cs typeface="Times New Roman" pitchFamily="18" charset="0"/>
              </a:rPr>
              <a:t>Ornithodorus</a:t>
            </a:r>
            <a:r>
              <a:rPr lang="pl-PL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endParaRPr lang="pl-PL" dirty="0" smtClean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pl-PL" dirty="0" smtClean="0">
                <a:solidFill>
                  <a:schemeClr val="tx1"/>
                </a:solidFill>
              </a:rPr>
              <a:t>Wirus </a:t>
            </a:r>
            <a:r>
              <a:rPr lang="pl-PL" dirty="0">
                <a:solidFill>
                  <a:schemeClr val="tx1"/>
                </a:solidFill>
              </a:rPr>
              <a:t>ASF (ASFV) </a:t>
            </a:r>
            <a:r>
              <a:rPr lang="pl-PL" b="1" u="sng" dirty="0">
                <a:solidFill>
                  <a:schemeClr val="tx1"/>
                </a:solidFill>
              </a:rPr>
              <a:t>nie jest </a:t>
            </a:r>
            <a:r>
              <a:rPr lang="pl-PL" b="1" u="sng" dirty="0" smtClean="0">
                <a:solidFill>
                  <a:schemeClr val="tx1"/>
                </a:solidFill>
              </a:rPr>
              <a:t>chorobotwórczy dla ludzi</a:t>
            </a:r>
            <a:r>
              <a:rPr lang="pl-PL" u="sng" dirty="0" smtClean="0">
                <a:solidFill>
                  <a:schemeClr val="tx1"/>
                </a:solidFill>
              </a:rPr>
              <a:t> </a:t>
            </a:r>
            <a:br>
              <a:rPr lang="pl-PL" u="sng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oraz </a:t>
            </a:r>
            <a:r>
              <a:rPr lang="pl-PL" dirty="0">
                <a:solidFill>
                  <a:schemeClr val="tx1"/>
                </a:solidFill>
              </a:rPr>
              <a:t>innych gatunków </a:t>
            </a:r>
            <a:r>
              <a:rPr lang="pl-PL" dirty="0" smtClean="0">
                <a:solidFill>
                  <a:schemeClr val="tx1"/>
                </a:solidFill>
              </a:rPr>
              <a:t>zwierząt.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W </a:t>
            </a:r>
            <a:r>
              <a:rPr lang="pl-PL" dirty="0">
                <a:solidFill>
                  <a:schemeClr val="tx1"/>
                </a:solidFill>
              </a:rPr>
              <a:t>roku 2014 po raz pierwszy w historii wystąpiła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w </a:t>
            </a:r>
            <a:r>
              <a:rPr lang="pl-PL" dirty="0">
                <a:solidFill>
                  <a:schemeClr val="tx1"/>
                </a:solidFill>
              </a:rPr>
              <a:t>Polsce i innych krajach Europy Centralnej, dotykając zarówno </a:t>
            </a:r>
            <a:r>
              <a:rPr lang="pl-PL" dirty="0" smtClean="0">
                <a:solidFill>
                  <a:schemeClr val="tx1"/>
                </a:solidFill>
              </a:rPr>
              <a:t>świnie domowe, </a:t>
            </a:r>
            <a:r>
              <a:rPr lang="pl-PL" dirty="0">
                <a:solidFill>
                  <a:schemeClr val="tx1"/>
                </a:solidFill>
              </a:rPr>
              <a:t>jak i </a:t>
            </a:r>
            <a:r>
              <a:rPr lang="pl-PL" dirty="0" smtClean="0">
                <a:solidFill>
                  <a:schemeClr val="tx1"/>
                </a:solidFill>
              </a:rPr>
              <a:t>dziki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ytuł 1"/>
          <p:cNvSpPr>
            <a:spLocks/>
          </p:cNvSpPr>
          <p:nvPr/>
        </p:nvSpPr>
        <p:spPr bwMode="auto">
          <a:xfrm>
            <a:off x="0" y="2636838"/>
            <a:ext cx="6046788" cy="21510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b="1" dirty="0">
              <a:latin typeface="+mn-lt"/>
              <a:cs typeface="+mn-cs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u="sng" dirty="0" smtClean="0">
                <a:latin typeface="+mn-lt"/>
                <a:cs typeface="+mn-cs"/>
              </a:rPr>
              <a:t>19.07.2014</a:t>
            </a:r>
            <a:r>
              <a:rPr lang="pl-PL" altLang="pl-PL" sz="2000" b="1" dirty="0" smtClean="0">
                <a:latin typeface="+mn-lt"/>
                <a:cs typeface="+mn-cs"/>
              </a:rPr>
              <a:t> </a:t>
            </a:r>
            <a:endParaRPr lang="pl-PL" altLang="pl-PL" sz="2000" b="1" dirty="0">
              <a:latin typeface="+mn-lt"/>
              <a:cs typeface="+mn-cs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latin typeface="+mn-lt"/>
                <a:cs typeface="+mn-cs"/>
              </a:rPr>
              <a:t>Informacja przekazana przez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latin typeface="+mn-lt"/>
                <a:cs typeface="+mn-cs"/>
              </a:rPr>
              <a:t>właściciela </a:t>
            </a:r>
            <a:r>
              <a:rPr lang="pl-PL" altLang="pl-PL" sz="2000" b="1" dirty="0">
                <a:latin typeface="+mn-lt"/>
                <a:cs typeface="+mn-cs"/>
              </a:rPr>
              <a:t>o złym stanie </a:t>
            </a:r>
            <a:r>
              <a:rPr lang="pl-PL" altLang="pl-PL" sz="2000" b="1" dirty="0" smtClean="0">
                <a:latin typeface="+mn-lt"/>
                <a:cs typeface="+mn-cs"/>
              </a:rPr>
              <a:t>utrzymywanych przez niego świń oraz padnięciu jednej.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latin typeface="+mn-lt"/>
                <a:cs typeface="+mn-cs"/>
              </a:rPr>
              <a:t>Urzędowy lekarz przeprowadził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b="1" dirty="0" smtClean="0">
                <a:latin typeface="+mn-lt"/>
                <a:cs typeface="+mn-cs"/>
              </a:rPr>
              <a:t>badanie kliniczne -  jedna świnia – podwyższona w.c.c., pozostałe klinicznie zdrowe.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l-PL" altLang="pl-PL" sz="2000" dirty="0" smtClean="0">
              <a:latin typeface="+mn-lt"/>
              <a:cs typeface="+mn-cs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dirty="0">
                <a:latin typeface="+mn-lt"/>
                <a:cs typeface="+mn-cs"/>
              </a:rPr>
              <a:t>												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2000" dirty="0">
                <a:latin typeface="+mn-lt"/>
                <a:cs typeface="+mn-cs"/>
              </a:rPr>
              <a:t>						</a:t>
            </a:r>
            <a:endParaRPr lang="en-GB" altLang="pl-PL" sz="2000" dirty="0">
              <a:latin typeface="+mn-lt"/>
              <a:cs typeface="+mn-cs"/>
            </a:endParaRPr>
          </a:p>
        </p:txBody>
      </p:sp>
      <p:sp>
        <p:nvSpPr>
          <p:cNvPr id="57347" name="Tytuł 1"/>
          <p:cNvSpPr>
            <a:spLocks/>
          </p:cNvSpPr>
          <p:nvPr/>
        </p:nvSpPr>
        <p:spPr bwMode="auto">
          <a:xfrm>
            <a:off x="511175" y="6419850"/>
            <a:ext cx="8128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pl-PL" altLang="pl-PL" sz="1400">
              <a:solidFill>
                <a:schemeClr val="bg1"/>
              </a:solidFill>
            </a:endParaRPr>
          </a:p>
        </p:txBody>
      </p:sp>
      <p:sp>
        <p:nvSpPr>
          <p:cNvPr id="36868" name="pole tekstowe 3"/>
          <p:cNvSpPr txBox="1">
            <a:spLocks noChangeArrowheads="1"/>
          </p:cNvSpPr>
          <p:nvPr/>
        </p:nvSpPr>
        <p:spPr bwMode="auto">
          <a:xfrm>
            <a:off x="399186" y="315912"/>
            <a:ext cx="7623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400" b="1" dirty="0" smtClean="0">
                <a:cs typeface="Times New Roman" panose="02020603050405020304" pitchFamily="18" charset="0"/>
              </a:rPr>
              <a:t>Pierwsze ognisko ASF u świń- opis przypadku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sz="2400" b="1" dirty="0" smtClean="0"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400" b="1" dirty="0" smtClean="0">
                <a:cs typeface="Times New Roman" panose="02020603050405020304" pitchFamily="18" charset="0"/>
              </a:rPr>
              <a:t>historia</a:t>
            </a:r>
          </a:p>
        </p:txBody>
      </p:sp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869950"/>
            <a:ext cx="25336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869950"/>
            <a:ext cx="2874962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69950"/>
            <a:ext cx="2719388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91" y="3599656"/>
            <a:ext cx="2659062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6861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ole tekstowe 3"/>
          <p:cNvSpPr txBox="1">
            <a:spLocks noChangeArrowheads="1"/>
          </p:cNvSpPr>
          <p:nvPr/>
        </p:nvSpPr>
        <p:spPr bwMode="auto">
          <a:xfrm>
            <a:off x="1115616" y="214144"/>
            <a:ext cx="64817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b="1" dirty="0" smtClean="0">
                <a:cs typeface="Times New Roman" panose="02020603050405020304" pitchFamily="18" charset="0"/>
              </a:rPr>
              <a:t>Pierwsze ognisko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b="1" dirty="0" smtClean="0"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b="1" dirty="0" smtClean="0">
              <a:cs typeface="Times New Roman" panose="02020603050405020304" pitchFamily="18" charset="0"/>
            </a:endParaRPr>
          </a:p>
        </p:txBody>
      </p:sp>
      <p:sp>
        <p:nvSpPr>
          <p:cNvPr id="38915" name="pole tekstowe 2"/>
          <p:cNvSpPr txBox="1">
            <a:spLocks noChangeArrowheads="1"/>
          </p:cNvSpPr>
          <p:nvPr/>
        </p:nvSpPr>
        <p:spPr bwMode="auto">
          <a:xfrm>
            <a:off x="2513013" y="1200150"/>
            <a:ext cx="40322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u="sng" dirty="0" smtClean="0">
                <a:latin typeface="+mn-lt"/>
                <a:cs typeface="+mn-cs"/>
              </a:rPr>
              <a:t>20.07.2014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u="sng" dirty="0" smtClean="0"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dirty="0" smtClean="0">
                <a:latin typeface="+mn-lt"/>
                <a:cs typeface="+mn-cs"/>
              </a:rPr>
              <a:t>Pada kolejna świnia.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dirty="0" smtClean="0">
                <a:latin typeface="+mn-lt"/>
                <a:cs typeface="+mn-cs"/>
              </a:rPr>
              <a:t>Przeprowadzono sekcję.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dirty="0" smtClean="0">
                <a:latin typeface="+mn-lt"/>
                <a:cs typeface="+mn-cs"/>
              </a:rPr>
              <a:t>Próbki do </a:t>
            </a:r>
            <a:r>
              <a:rPr lang="pl-PL" altLang="pl-PL" sz="2000" b="1" dirty="0" err="1" smtClean="0">
                <a:latin typeface="+mn-lt"/>
                <a:cs typeface="+mn-cs"/>
              </a:rPr>
              <a:t>PIWet</a:t>
            </a:r>
            <a:r>
              <a:rPr lang="pl-PL" altLang="pl-PL" sz="2000" b="1" dirty="0" smtClean="0">
                <a:latin typeface="+mn-lt"/>
                <a:cs typeface="+mn-cs"/>
              </a:rPr>
              <a:t> – PIB.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sz="2000" b="1" dirty="0" smtClean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u="sng" dirty="0" smtClean="0">
                <a:latin typeface="+mn-lt"/>
                <a:cs typeface="+mn-cs"/>
              </a:rPr>
              <a:t>21.07.2014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u="sng" dirty="0" smtClean="0">
                <a:latin typeface="+mn-lt"/>
                <a:cs typeface="+mn-cs"/>
              </a:rPr>
              <a:t>otrzymano dodatni wyniki +.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sz="1800" dirty="0" smtClean="0">
              <a:latin typeface="+mn-lt"/>
              <a:cs typeface="+mn-cs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963613"/>
            <a:ext cx="2378075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365625"/>
            <a:ext cx="23780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365625"/>
            <a:ext cx="23780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958850"/>
            <a:ext cx="2378075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6" name="Prostokąt 3"/>
          <p:cNvSpPr>
            <a:spLocks noChangeArrowheads="1"/>
          </p:cNvSpPr>
          <p:nvPr/>
        </p:nvSpPr>
        <p:spPr bwMode="auto">
          <a:xfrm>
            <a:off x="2886075" y="4652963"/>
            <a:ext cx="3286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altLang="pl-PL" sz="2000" b="1" u="sng" dirty="0">
                <a:latin typeface="+mn-lt"/>
              </a:rPr>
              <a:t>23.07.2014</a:t>
            </a:r>
            <a:r>
              <a:rPr lang="pl-PL" altLang="pl-PL" sz="2000" b="1" dirty="0">
                <a:latin typeface="+mn-lt"/>
              </a:rPr>
              <a:t> </a:t>
            </a:r>
          </a:p>
          <a:p>
            <a:pPr algn="ctr" eaLnBrk="1" hangingPunct="1"/>
            <a:endParaRPr lang="pl-PL" altLang="pl-PL" sz="2000" b="1" dirty="0">
              <a:latin typeface="+mn-lt"/>
            </a:endParaRPr>
          </a:p>
          <a:p>
            <a:pPr algn="ctr" eaLnBrk="1" hangingPunct="1"/>
            <a:r>
              <a:rPr lang="pl-PL" altLang="pl-PL" sz="2000" b="1" dirty="0">
                <a:latin typeface="+mn-lt"/>
              </a:rPr>
              <a:t>dokonano zabicia i utylizacji pozostałych 3 świń.</a:t>
            </a:r>
          </a:p>
        </p:txBody>
      </p:sp>
    </p:spTree>
    <p:extLst>
      <p:ext uri="{BB962C8B-B14F-4D97-AF65-F5344CB8AC3E}">
        <p14:creationId xmlns:p14="http://schemas.microsoft.com/office/powerpoint/2010/main" val="4050506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ole tekstowe 1"/>
          <p:cNvSpPr txBox="1">
            <a:spLocks noChangeArrowheads="1"/>
          </p:cNvSpPr>
          <p:nvPr/>
        </p:nvSpPr>
        <p:spPr bwMode="auto">
          <a:xfrm>
            <a:off x="320675" y="766763"/>
            <a:ext cx="50831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sz="2400" b="1" dirty="0" smtClean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sz="2400" b="1" dirty="0" smtClean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400" b="1" u="sng" dirty="0" smtClean="0">
                <a:latin typeface="+mn-lt"/>
                <a:cs typeface="+mn-cs"/>
              </a:rPr>
              <a:t>17.07.2014</a:t>
            </a:r>
            <a:r>
              <a:rPr lang="pl-PL" altLang="pl-PL" sz="2400" b="1" dirty="0" smtClean="0"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400" b="1" dirty="0" smtClean="0">
                <a:latin typeface="+mn-lt"/>
                <a:cs typeface="+mn-cs"/>
              </a:rPr>
              <a:t>przed zgłoszeniem podejrzenia padły 3 świnie, które właściciel zakopał w pobliżu gospodarstwa.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400" b="1" dirty="0" smtClean="0">
                <a:latin typeface="+mn-lt"/>
                <a:cs typeface="+mn-cs"/>
              </a:rPr>
              <a:t>świnie odkopano i przekazano do utylizacji.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sz="2400" dirty="0" smtClean="0">
              <a:latin typeface="+mn-lt"/>
              <a:cs typeface="+mn-cs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757613"/>
            <a:ext cx="3119438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949325"/>
            <a:ext cx="310356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4292600"/>
            <a:ext cx="2366962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313238"/>
            <a:ext cx="2655888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pole tekstowe 3"/>
          <p:cNvSpPr txBox="1">
            <a:spLocks noChangeArrowheads="1"/>
          </p:cNvSpPr>
          <p:nvPr/>
        </p:nvSpPr>
        <p:spPr bwMode="auto">
          <a:xfrm>
            <a:off x="899592" y="332656"/>
            <a:ext cx="71758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Pierwsze ognisko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84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iekt 1"/>
          <p:cNvGraphicFramePr>
            <a:graphicFrameLocks noChangeAspect="1"/>
          </p:cNvGraphicFramePr>
          <p:nvPr/>
        </p:nvGraphicFramePr>
        <p:xfrm>
          <a:off x="525463" y="5970588"/>
          <a:ext cx="1030287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CorelDRAW" r:id="rId4" imgW="3733800" imgH="2319528" progId="CorelDRAW.Graphic.9">
                  <p:embed/>
                </p:oleObj>
              </mc:Choice>
              <mc:Fallback>
                <p:oleObj name="CorelDRAW" r:id="rId4" imgW="3733800" imgH="2319528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5970588"/>
                        <a:ext cx="1030287" cy="88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19" name="Picture 3" descr="D:\Anna Rakowska - FILES\Desktop\Ognisko Zielona\DSC000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6" y="0"/>
            <a:ext cx="4063950" cy="324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D:\Anna Rakowska - FILES\Desktop\Ognisko Zielona\DSC0005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66247"/>
            <a:ext cx="4120207" cy="391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D:\Anna Rakowska - FILES\Desktop\Ognisko Zielona\DSC0007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38322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3" descr="D:\Anna Rakowska - FILES\Desktop\Ognisko Zielona\DSC0005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781300"/>
            <a:ext cx="3775968" cy="40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999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ole tekstowe 1"/>
          <p:cNvSpPr txBox="1">
            <a:spLocks noChangeArrowheads="1"/>
          </p:cNvSpPr>
          <p:nvPr/>
        </p:nvSpPr>
        <p:spPr bwMode="auto">
          <a:xfrm>
            <a:off x="1050925" y="332656"/>
            <a:ext cx="71691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altLang="pl-PL" sz="3200" b="1" dirty="0">
                <a:latin typeface="Times New Roman" pitchFamily="18" charset="0"/>
                <a:cs typeface="Times New Roman" pitchFamily="18" charset="0"/>
              </a:rPr>
              <a:t>Pierwsze ognisko </a:t>
            </a:r>
          </a:p>
          <a:p>
            <a:pPr algn="ctr" eaLnBrk="1" hangingPunct="1"/>
            <a:endParaRPr lang="pl-PL" alt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55575" y="557213"/>
            <a:ext cx="9088438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pl-PL" sz="2000" b="1" u="sng" dirty="0">
              <a:latin typeface="+mn-lt"/>
              <a:cs typeface="+mn-cs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latin typeface="+mn-lt"/>
                <a:cs typeface="+mn-cs"/>
              </a:rPr>
              <a:t>W ognisku choroby przeprowadzono  czynności </a:t>
            </a:r>
            <a:r>
              <a:rPr lang="pl-PL" sz="2000" dirty="0" err="1" smtClean="0">
                <a:latin typeface="+mn-lt"/>
                <a:cs typeface="+mn-cs"/>
              </a:rPr>
              <a:t>przeciwepizootyczne</a:t>
            </a:r>
            <a:endParaRPr lang="pl-PL" sz="20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atin typeface="+mn-lt"/>
                <a:cs typeface="+mn-cs"/>
              </a:rPr>
              <a:t> i administracyjne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latin typeface="+mn-lt"/>
                <a:cs typeface="+mn-cs"/>
              </a:rPr>
              <a:t>przeprowadzono przegląd gospodarstw i spis świń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2000" b="1" u="sng" dirty="0" smtClean="0">
                <a:latin typeface="+mn-lt"/>
                <a:cs typeface="+mn-cs"/>
              </a:rPr>
              <a:t>zlikwidowano </a:t>
            </a:r>
            <a:r>
              <a:rPr lang="pl-PL" sz="2000" b="1" u="sng" dirty="0">
                <a:latin typeface="+mn-lt"/>
                <a:cs typeface="+mn-cs"/>
              </a:rPr>
              <a:t>109 świń w 23 gospodarstwach.</a:t>
            </a:r>
            <a:r>
              <a:rPr lang="pl-PL" sz="2000" dirty="0">
                <a:latin typeface="+mn-lt"/>
                <a:cs typeface="+mn-cs"/>
              </a:rPr>
              <a:t> </a:t>
            </a:r>
            <a:endParaRPr lang="pl-PL" sz="2000" dirty="0" smtClean="0">
              <a:latin typeface="+mn-lt"/>
              <a:cs typeface="+mn-cs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l-PL" sz="20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pl-PL" sz="2000" i="1" dirty="0">
                <a:latin typeface="+mn-lt"/>
                <a:cs typeface="+mn-cs"/>
              </a:rPr>
              <a:t>Przeznaczone do likwidacji świnie  oszacowano wg wartości rynkowej, zwłoki świń utylizowano w zatwierdzonym zakładzie przetwórczym, przeprowadzano </a:t>
            </a:r>
            <a:r>
              <a:rPr lang="pl-PL" sz="2000" i="1" dirty="0" smtClean="0">
                <a:latin typeface="+mn-lt"/>
                <a:cs typeface="+mn-cs"/>
              </a:rPr>
              <a:t>czyszczenie</a:t>
            </a:r>
            <a:br>
              <a:rPr lang="pl-PL" sz="2000" i="1" dirty="0" smtClean="0">
                <a:latin typeface="+mn-lt"/>
                <a:cs typeface="+mn-cs"/>
              </a:rPr>
            </a:br>
            <a:r>
              <a:rPr lang="pl-PL" sz="2000" i="1" dirty="0" smtClean="0">
                <a:latin typeface="+mn-lt"/>
                <a:cs typeface="+mn-cs"/>
              </a:rPr>
              <a:t> </a:t>
            </a:r>
            <a:r>
              <a:rPr lang="pl-PL" sz="2000" i="1" dirty="0">
                <a:latin typeface="+mn-lt"/>
                <a:cs typeface="+mn-cs"/>
              </a:rPr>
              <a:t>i gruntowną dezynfekcję w gospodarstw (Ekipa Dezynfekcyjna IW).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pl-PL" sz="2000" dirty="0"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pl-PL" sz="2000" dirty="0">
              <a:latin typeface="+mn-lt"/>
              <a:cs typeface="+mn-cs"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221163"/>
            <a:ext cx="2719388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4238625"/>
            <a:ext cx="2592387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4221163"/>
            <a:ext cx="2816225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543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Anna Rakowska - FILES\Desktop\Ognisko Zielona\DSC00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644900"/>
            <a:ext cx="40116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D:\Anna Rakowska - FILES\Desktop\Ognisko Zielona\IMG_08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40116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D:\Anna Rakowska - FILES\Desktop\Ognisko Zielona\IMG_08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-1588"/>
            <a:ext cx="4116387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D:\Anna Rakowska - FILES\Desktop\Ognisko Zielona\IMG_08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3644900"/>
            <a:ext cx="41163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706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3429000"/>
            <a:ext cx="7543800" cy="1676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WYSTĘPOWANIE ASF</a:t>
            </a:r>
            <a:br>
              <a:rPr lang="pl-PL" dirty="0" smtClean="0"/>
            </a:br>
            <a:r>
              <a:rPr lang="pl-PL" sz="6000" dirty="0" smtClean="0"/>
              <a:t>AKTUALNA SYTUACJA EPIZOOTYCZNA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33101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762000" y="685800"/>
            <a:ext cx="4170040" cy="39673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b="1" dirty="0" smtClean="0"/>
              <a:t>ASF W POLSCE: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61 ognisk ASF </a:t>
            </a:r>
          </a:p>
          <a:p>
            <a:pPr marL="0" indent="0" algn="ctr">
              <a:buNone/>
            </a:pPr>
            <a:r>
              <a:rPr lang="pl-PL" sz="3200" b="1" dirty="0" smtClean="0">
                <a:solidFill>
                  <a:srgbClr val="C00000"/>
                </a:solidFill>
              </a:rPr>
              <a:t>u świń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406 przypadków ASF u dzików</a:t>
            </a:r>
          </a:p>
          <a:p>
            <a:pPr marL="0" indent="0" algn="ctr">
              <a:buNone/>
            </a:pPr>
            <a:r>
              <a:rPr lang="pl-PL" sz="3200" b="1" dirty="0" smtClean="0">
                <a:solidFill>
                  <a:srgbClr val="00B050"/>
                </a:solidFill>
              </a:rPr>
              <a:t>    (27.07.2017r.)</a:t>
            </a:r>
            <a:endParaRPr lang="pl-PL" sz="3200" b="1" dirty="0">
              <a:solidFill>
                <a:srgbClr val="00B050"/>
              </a:solidFill>
            </a:endParaRPr>
          </a:p>
        </p:txBody>
      </p:sp>
      <p:sp>
        <p:nvSpPr>
          <p:cNvPr id="12" name="object 2"/>
          <p:cNvSpPr/>
          <p:nvPr/>
        </p:nvSpPr>
        <p:spPr>
          <a:xfrm>
            <a:off x="5076056" y="658483"/>
            <a:ext cx="3816424" cy="5084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6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4221088"/>
            <a:ext cx="8096618" cy="167640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AKTULANA SYTUACJA EPIZOOTYCZNA </a:t>
            </a:r>
            <a:r>
              <a:rPr lang="pl-PL" dirty="0" smtClean="0"/>
              <a:t>DZIKI</a:t>
            </a:r>
            <a:endParaRPr lang="pl-PL" dirty="0"/>
          </a:p>
        </p:txBody>
      </p:sp>
      <p:sp>
        <p:nvSpPr>
          <p:cNvPr id="6" name="object 12"/>
          <p:cNvSpPr/>
          <p:nvPr/>
        </p:nvSpPr>
        <p:spPr>
          <a:xfrm>
            <a:off x="1125014" y="260648"/>
            <a:ext cx="6840760" cy="3817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 flipV="1">
            <a:off x="1043608" y="5867400"/>
            <a:ext cx="6576392" cy="15388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89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6632" y="2186939"/>
            <a:ext cx="6742176" cy="3134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1255" y="915924"/>
            <a:ext cx="2808732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2139" y="1190244"/>
            <a:ext cx="4834127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8420" y="1190244"/>
            <a:ext cx="406907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3011" y="1190244"/>
            <a:ext cx="736092" cy="513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13330" y="989076"/>
            <a:ext cx="5146040" cy="55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dirty="0">
                <a:latin typeface="Tahoma"/>
                <a:cs typeface="Tahoma"/>
              </a:rPr>
              <a:t>Bariery</a:t>
            </a:r>
            <a:r>
              <a:rPr sz="1800" b="1" spc="-11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geograficzne?</a:t>
            </a:r>
            <a:endParaRPr sz="18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Tahoma"/>
                <a:cs typeface="Tahoma"/>
              </a:rPr>
              <a:t>Czy </a:t>
            </a:r>
            <a:r>
              <a:rPr sz="1800" b="1" spc="-5" dirty="0">
                <a:latin typeface="Tahoma"/>
                <a:cs typeface="Tahoma"/>
              </a:rPr>
              <a:t>rzeki stanowią </a:t>
            </a:r>
            <a:r>
              <a:rPr sz="1800" b="1" dirty="0">
                <a:latin typeface="Tahoma"/>
                <a:cs typeface="Tahoma"/>
              </a:rPr>
              <a:t>barierę </a:t>
            </a:r>
            <a:r>
              <a:rPr sz="1800" b="1" spc="-5" dirty="0">
                <a:latin typeface="Tahoma"/>
                <a:cs typeface="Tahoma"/>
              </a:rPr>
              <a:t>dla dzików? </a:t>
            </a:r>
            <a:r>
              <a:rPr sz="1800" b="1" dirty="0">
                <a:latin typeface="Tahoma"/>
                <a:cs typeface="Tahoma"/>
              </a:rPr>
              <a:t>-</a:t>
            </a:r>
            <a:r>
              <a:rPr sz="1800" b="1" spc="-20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NIE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1569" y="1733550"/>
            <a:ext cx="6858000" cy="1905"/>
          </a:xfrm>
          <a:custGeom>
            <a:avLst/>
            <a:gdLst/>
            <a:ahLst/>
            <a:cxnLst/>
            <a:rect l="l" t="t" r="r" b="b"/>
            <a:pathLst>
              <a:path w="6858000" h="1905">
                <a:moveTo>
                  <a:pt x="0" y="0"/>
                </a:moveTo>
                <a:lnTo>
                  <a:pt x="6858000" y="1524"/>
                </a:lnTo>
              </a:path>
            </a:pathLst>
          </a:custGeom>
          <a:ln w="3505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1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764704"/>
            <a:ext cx="7560840" cy="5256584"/>
          </a:xfrm>
        </p:spPr>
        <p:txBody>
          <a:bodyPr>
            <a:normAutofit fontScale="92500" lnSpcReduction="20000"/>
          </a:bodyPr>
          <a:lstStyle/>
          <a:p>
            <a:pPr marL="12700">
              <a:lnSpc>
                <a:spcPct val="100000"/>
              </a:lnSpc>
            </a:pPr>
            <a:r>
              <a:rPr lang="pl-PL" dirty="0">
                <a:cs typeface="Trebuchet MS"/>
              </a:rPr>
              <a:t>Mimo </a:t>
            </a:r>
            <a:r>
              <a:rPr lang="pl-PL" spc="-5" dirty="0">
                <a:cs typeface="Trebuchet MS"/>
              </a:rPr>
              <a:t>kilkudziesięciu </a:t>
            </a:r>
            <a:r>
              <a:rPr lang="pl-PL" dirty="0">
                <a:cs typeface="Trebuchet MS"/>
              </a:rPr>
              <a:t>lat </a:t>
            </a:r>
            <a:r>
              <a:rPr lang="pl-PL" spc="-5" dirty="0">
                <a:cs typeface="Trebuchet MS"/>
              </a:rPr>
              <a:t>badań </a:t>
            </a:r>
            <a:r>
              <a:rPr lang="pl-PL" b="1" dirty="0">
                <a:solidFill>
                  <a:srgbClr val="C00000"/>
                </a:solidFill>
                <a:cs typeface="Trebuchet MS"/>
              </a:rPr>
              <a:t>nie </a:t>
            </a:r>
            <a:r>
              <a:rPr lang="pl-PL" b="1" spc="-5" dirty="0">
                <a:solidFill>
                  <a:srgbClr val="C00000"/>
                </a:solidFill>
                <a:cs typeface="Trebuchet MS"/>
              </a:rPr>
              <a:t>opracowano</a:t>
            </a:r>
            <a:r>
              <a:rPr lang="pl-PL" b="1" spc="140" dirty="0">
                <a:solidFill>
                  <a:srgbClr val="C00000"/>
                </a:solidFill>
                <a:cs typeface="Trebuchet MS"/>
              </a:rPr>
              <a:t> </a:t>
            </a:r>
            <a:r>
              <a:rPr lang="pl-PL" b="1" spc="-5" dirty="0" smtClean="0">
                <a:solidFill>
                  <a:srgbClr val="C00000"/>
                </a:solidFill>
                <a:cs typeface="Trebuchet MS"/>
              </a:rPr>
              <a:t>skutecznej szczepionki</a:t>
            </a:r>
            <a:r>
              <a:rPr lang="pl-PL" spc="-5" dirty="0">
                <a:solidFill>
                  <a:srgbClr val="C00000"/>
                </a:solidFill>
                <a:cs typeface="Trebuchet MS"/>
              </a:rPr>
              <a:t>. </a:t>
            </a:r>
            <a:r>
              <a:rPr lang="pl-PL" spc="-5" dirty="0">
                <a:cs typeface="Trebuchet MS"/>
              </a:rPr>
              <a:t>Nie ma perspektyw by taka szczepionka  </a:t>
            </a:r>
            <a:r>
              <a:rPr lang="pl-PL" spc="-5" dirty="0" smtClean="0">
                <a:cs typeface="Trebuchet MS"/>
              </a:rPr>
              <a:t/>
            </a:r>
            <a:br>
              <a:rPr lang="pl-PL" spc="-5" dirty="0" smtClean="0">
                <a:cs typeface="Trebuchet MS"/>
              </a:rPr>
            </a:br>
            <a:r>
              <a:rPr lang="pl-PL" spc="-5" dirty="0" smtClean="0">
                <a:cs typeface="Trebuchet MS"/>
              </a:rPr>
              <a:t>w </a:t>
            </a:r>
            <a:r>
              <a:rPr lang="pl-PL" spc="-5" dirty="0">
                <a:cs typeface="Trebuchet MS"/>
              </a:rPr>
              <a:t>najbliższych latach </a:t>
            </a:r>
            <a:r>
              <a:rPr lang="pl-PL" dirty="0">
                <a:cs typeface="Trebuchet MS"/>
              </a:rPr>
              <a:t>została</a:t>
            </a:r>
            <a:r>
              <a:rPr lang="pl-PL" spc="55" dirty="0">
                <a:cs typeface="Trebuchet MS"/>
              </a:rPr>
              <a:t> </a:t>
            </a:r>
            <a:r>
              <a:rPr lang="pl-PL" spc="-5" dirty="0">
                <a:cs typeface="Trebuchet MS"/>
              </a:rPr>
              <a:t>opracowana</a:t>
            </a:r>
            <a:r>
              <a:rPr lang="pl-PL" spc="-5" dirty="0" smtClean="0">
                <a:cs typeface="Trebuchet MS"/>
              </a:rPr>
              <a:t>.</a:t>
            </a:r>
            <a:endParaRPr lang="pl-PL" dirty="0" smtClean="0"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pl-PL" sz="2500" dirty="0" smtClean="0">
              <a:cs typeface="Times New Roman"/>
            </a:endParaRPr>
          </a:p>
          <a:p>
            <a:pPr>
              <a:defRPr/>
            </a:pPr>
            <a:r>
              <a:rPr lang="pl-PL" spc="-5" dirty="0" smtClean="0">
                <a:cs typeface="Trebuchet MS"/>
              </a:rPr>
              <a:t>Choroba ma </a:t>
            </a:r>
            <a:r>
              <a:rPr lang="pl-PL" b="1" spc="-5" dirty="0" smtClean="0">
                <a:cs typeface="Trebuchet MS"/>
              </a:rPr>
              <a:t>ogromne konsekwencje </a:t>
            </a:r>
            <a:r>
              <a:rPr lang="pl-PL" b="1" spc="-10" dirty="0" smtClean="0">
                <a:cs typeface="Trebuchet MS"/>
              </a:rPr>
              <a:t>ekonomiczne.  </a:t>
            </a:r>
            <a:br>
              <a:rPr lang="pl-PL" b="1" spc="-10" dirty="0" smtClean="0">
                <a:cs typeface="Trebuchet MS"/>
              </a:rPr>
            </a:br>
            <a:r>
              <a:rPr lang="pl-PL" dirty="0" smtClean="0">
                <a:cs typeface="Trebuchet MS"/>
              </a:rPr>
              <a:t>Kraj </a:t>
            </a:r>
            <a:r>
              <a:rPr lang="pl-PL" spc="-5" dirty="0" smtClean="0">
                <a:cs typeface="Trebuchet MS"/>
              </a:rPr>
              <a:t>traci </a:t>
            </a:r>
            <a:r>
              <a:rPr lang="pl-PL" dirty="0" smtClean="0">
                <a:cs typeface="Trebuchet MS"/>
              </a:rPr>
              <a:t>prawo </a:t>
            </a:r>
            <a:r>
              <a:rPr lang="pl-PL" spc="-5" dirty="0" smtClean="0">
                <a:cs typeface="Trebuchet MS"/>
              </a:rPr>
              <a:t>eksportu świń i</a:t>
            </a:r>
            <a:r>
              <a:rPr lang="pl-PL" spc="30" dirty="0" smtClean="0">
                <a:cs typeface="Trebuchet MS"/>
              </a:rPr>
              <a:t> </a:t>
            </a:r>
            <a:r>
              <a:rPr lang="pl-PL" spc="-25" dirty="0" smtClean="0">
                <a:cs typeface="Trebuchet MS"/>
              </a:rPr>
              <a:t>wieprzowiny.</a:t>
            </a:r>
            <a:r>
              <a:rPr lang="pl-PL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pl-PL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Zakaz </a:t>
            </a:r>
            <a:r>
              <a:rPr lang="pl-PL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leczenia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zwierząt chorych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Choroba </a:t>
            </a:r>
            <a:r>
              <a:rPr lang="pl-PL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zwalczana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jest wyłącznie </a:t>
            </a:r>
            <a:r>
              <a:rPr lang="pl-PL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metodami administracyjnymi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poprzez wybijanie stad zakażonych i ze strefy zapowietrzonej</a:t>
            </a:r>
          </a:p>
          <a:p>
            <a:pPr marL="0" indent="0">
              <a:lnSpc>
                <a:spcPct val="100000"/>
              </a:lnSpc>
              <a:spcBef>
                <a:spcPts val="5"/>
              </a:spcBef>
              <a:buNone/>
            </a:pPr>
            <a:endParaRPr lang="pl-PL" sz="2500" dirty="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l-PL" spc="-5" dirty="0">
                <a:cs typeface="Trebuchet MS"/>
              </a:rPr>
              <a:t>W </a:t>
            </a:r>
            <a:r>
              <a:rPr lang="pl-PL" dirty="0">
                <a:cs typeface="Trebuchet MS"/>
              </a:rPr>
              <a:t>większości krajów </a:t>
            </a:r>
            <a:r>
              <a:rPr lang="pl-PL" u="heavy" spc="-5" dirty="0">
                <a:cs typeface="Trebuchet MS"/>
              </a:rPr>
              <a:t>wystąpienie choroby doprowadziło</a:t>
            </a:r>
            <a:r>
              <a:rPr lang="pl-PL" u="heavy" spc="114" dirty="0">
                <a:cs typeface="Trebuchet MS"/>
              </a:rPr>
              <a:t> </a:t>
            </a:r>
            <a:r>
              <a:rPr lang="pl-PL" u="heavy" spc="-5" dirty="0" smtClean="0">
                <a:cs typeface="Trebuchet MS"/>
              </a:rPr>
              <a:t>do</a:t>
            </a:r>
            <a:r>
              <a:rPr lang="pl-PL" dirty="0" smtClean="0">
                <a:cs typeface="Trebuchet MS"/>
              </a:rPr>
              <a:t> </a:t>
            </a:r>
            <a:r>
              <a:rPr lang="pl-PL" u="heavy" spc="-5" dirty="0" smtClean="0">
                <a:cs typeface="Trebuchet MS"/>
              </a:rPr>
              <a:t>zasadniczych </a:t>
            </a:r>
            <a:r>
              <a:rPr lang="pl-PL" u="heavy" spc="-5" dirty="0">
                <a:cs typeface="Trebuchet MS"/>
              </a:rPr>
              <a:t>przekształceń w sposobie chowu świń </a:t>
            </a:r>
            <a:r>
              <a:rPr lang="pl-PL" spc="-5" dirty="0">
                <a:cs typeface="Trebuchet MS"/>
              </a:rPr>
              <a:t>(likwidacja  </a:t>
            </a:r>
            <a:r>
              <a:rPr lang="pl-PL" spc="-5" dirty="0" smtClean="0">
                <a:cs typeface="Trebuchet MS"/>
              </a:rPr>
              <a:t>gospodarstw drobnotowarowych</a:t>
            </a:r>
            <a:r>
              <a:rPr lang="pl-PL" spc="-5" dirty="0">
                <a:cs typeface="Trebuchet MS"/>
              </a:rPr>
              <a:t>, </a:t>
            </a:r>
            <a:r>
              <a:rPr lang="pl-PL" dirty="0">
                <a:cs typeface="Trebuchet MS"/>
              </a:rPr>
              <a:t>rozwój </a:t>
            </a:r>
            <a:r>
              <a:rPr lang="pl-PL" spc="-5" dirty="0">
                <a:cs typeface="Trebuchet MS"/>
              </a:rPr>
              <a:t>dobrze  </a:t>
            </a:r>
            <a:r>
              <a:rPr lang="pl-PL" spc="-5" dirty="0" err="1">
                <a:cs typeface="Trebuchet MS"/>
              </a:rPr>
              <a:t>bioasekurowanych</a:t>
            </a:r>
            <a:r>
              <a:rPr lang="pl-PL" spc="-5" dirty="0">
                <a:cs typeface="Trebuchet MS"/>
              </a:rPr>
              <a:t> </a:t>
            </a:r>
            <a:r>
              <a:rPr lang="pl-PL" dirty="0">
                <a:cs typeface="Trebuchet MS"/>
              </a:rPr>
              <a:t>ferm</a:t>
            </a:r>
            <a:r>
              <a:rPr lang="pl-PL" spc="25" dirty="0">
                <a:cs typeface="Trebuchet MS"/>
              </a:rPr>
              <a:t> </a:t>
            </a:r>
            <a:r>
              <a:rPr lang="pl-PL" spc="-5" dirty="0">
                <a:cs typeface="Trebuchet MS"/>
              </a:rPr>
              <a:t>wielkotowarowych).</a:t>
            </a:r>
            <a:endParaRPr lang="pl-PL" dirty="0">
              <a:cs typeface="Trebuchet MS"/>
            </a:endParaRPr>
          </a:p>
          <a:p>
            <a:endParaRPr lang="pl-PL" dirty="0"/>
          </a:p>
        </p:txBody>
      </p:sp>
      <p:sp>
        <p:nvSpPr>
          <p:cNvPr id="4" name="object 3"/>
          <p:cNvSpPr/>
          <p:nvPr/>
        </p:nvSpPr>
        <p:spPr>
          <a:xfrm>
            <a:off x="7020272" y="1235359"/>
            <a:ext cx="1800200" cy="244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1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204" y="1176526"/>
            <a:ext cx="5311140" cy="5564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800" y="622427"/>
            <a:ext cx="7920355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>
                <a:solidFill>
                  <a:srgbClr val="424455"/>
                </a:solidFill>
              </a:rPr>
              <a:t>Prawdopodobne </a:t>
            </a:r>
            <a:r>
              <a:rPr sz="1800" dirty="0">
                <a:solidFill>
                  <a:srgbClr val="424455"/>
                </a:solidFill>
              </a:rPr>
              <a:t>fazy szerzenia się </a:t>
            </a:r>
            <a:r>
              <a:rPr sz="1800" spc="-5" dirty="0">
                <a:solidFill>
                  <a:srgbClr val="424455"/>
                </a:solidFill>
              </a:rPr>
              <a:t>ASF </a:t>
            </a:r>
            <a:r>
              <a:rPr sz="1800" dirty="0">
                <a:solidFill>
                  <a:srgbClr val="424455"/>
                </a:solidFill>
              </a:rPr>
              <a:t>na </a:t>
            </a:r>
            <a:r>
              <a:rPr sz="1800" spc="-5" dirty="0">
                <a:solidFill>
                  <a:srgbClr val="424455"/>
                </a:solidFill>
              </a:rPr>
              <a:t>obszarach </a:t>
            </a:r>
            <a:r>
              <a:rPr sz="1800" dirty="0">
                <a:solidFill>
                  <a:srgbClr val="424455"/>
                </a:solidFill>
              </a:rPr>
              <a:t>o dużej liczbie  </a:t>
            </a:r>
            <a:r>
              <a:rPr sz="1800" spc="-5" dirty="0">
                <a:solidFill>
                  <a:srgbClr val="424455"/>
                </a:solidFill>
              </a:rPr>
              <a:t>chlewni przyzagrodowych </a:t>
            </a:r>
            <a:r>
              <a:rPr sz="1800" dirty="0">
                <a:solidFill>
                  <a:srgbClr val="424455"/>
                </a:solidFill>
              </a:rPr>
              <a:t>i </a:t>
            </a:r>
            <a:r>
              <a:rPr sz="1800" spc="-5" dirty="0">
                <a:solidFill>
                  <a:srgbClr val="424455"/>
                </a:solidFill>
              </a:rPr>
              <a:t>gęstości</a:t>
            </a:r>
            <a:r>
              <a:rPr sz="1800" spc="110" dirty="0">
                <a:solidFill>
                  <a:srgbClr val="424455"/>
                </a:solidFill>
              </a:rPr>
              <a:t> </a:t>
            </a:r>
            <a:r>
              <a:rPr sz="1800" spc="-5" dirty="0">
                <a:solidFill>
                  <a:srgbClr val="424455"/>
                </a:solidFill>
              </a:rPr>
              <a:t>dzików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5659882" y="4977129"/>
            <a:ext cx="2891790" cy="991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latin typeface="Georgia"/>
                <a:cs typeface="Georgia"/>
              </a:rPr>
              <a:t>Faza</a:t>
            </a:r>
            <a:r>
              <a:rPr sz="2800" b="1" spc="-80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I</a:t>
            </a:r>
            <a:endParaRPr sz="2800">
              <a:latin typeface="Georgia"/>
              <a:cs typeface="Georgia"/>
            </a:endParaRPr>
          </a:p>
          <a:p>
            <a:pPr marL="12700" marR="5080">
              <a:lnSpc>
                <a:spcPct val="100600"/>
              </a:lnSpc>
              <a:spcBef>
                <a:spcPts val="15"/>
              </a:spcBef>
            </a:pPr>
            <a:r>
              <a:rPr sz="1800" dirty="0">
                <a:latin typeface="Georgia"/>
                <a:cs typeface="Georgia"/>
              </a:rPr>
              <a:t>ASF szerzy </a:t>
            </a:r>
            <a:r>
              <a:rPr sz="1800" spc="-5" dirty="0">
                <a:latin typeface="Georgia"/>
                <a:cs typeface="Georgia"/>
              </a:rPr>
              <a:t>się wśród</a:t>
            </a:r>
            <a:r>
              <a:rPr sz="1800" spc="-60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dzików  </a:t>
            </a:r>
            <a:r>
              <a:rPr sz="1800" spc="-5" dirty="0">
                <a:latin typeface="Georgia"/>
                <a:cs typeface="Georgia"/>
              </a:rPr>
              <a:t>(</a:t>
            </a:r>
            <a:r>
              <a:rPr sz="1800" spc="-5" dirty="0">
                <a:solidFill>
                  <a:srgbClr val="FF0000"/>
                </a:solidFill>
                <a:latin typeface="Georgia"/>
                <a:cs typeface="Georgia"/>
              </a:rPr>
              <a:t>odległość </a:t>
            </a:r>
            <a:r>
              <a:rPr sz="1800" dirty="0">
                <a:solidFill>
                  <a:srgbClr val="FF0000"/>
                </a:solidFill>
                <a:latin typeface="Symbol"/>
                <a:cs typeface="Symbol"/>
              </a:rPr>
              <a:t></a:t>
            </a:r>
            <a:r>
              <a:rPr sz="1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Georgia"/>
                <a:cs typeface="Georgia"/>
              </a:rPr>
              <a:t>7km</a:t>
            </a:r>
            <a:r>
              <a:rPr sz="1800" spc="-5" dirty="0">
                <a:latin typeface="Georgia"/>
                <a:cs typeface="Georgia"/>
              </a:rPr>
              <a:t>)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3786" y="2159889"/>
            <a:ext cx="631507" cy="492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4635" y="2997707"/>
            <a:ext cx="510539" cy="364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04805" y="2632455"/>
            <a:ext cx="591405" cy="4483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7345" y="2494026"/>
            <a:ext cx="111760" cy="276860"/>
          </a:xfrm>
          <a:custGeom>
            <a:avLst/>
            <a:gdLst/>
            <a:ahLst/>
            <a:cxnLst/>
            <a:rect l="l" t="t" r="r" b="b"/>
            <a:pathLst>
              <a:path w="111760" h="276860">
                <a:moveTo>
                  <a:pt x="55752" y="39224"/>
                </a:moveTo>
                <a:lnTo>
                  <a:pt x="45846" y="56206"/>
                </a:lnTo>
                <a:lnTo>
                  <a:pt x="45846" y="276351"/>
                </a:lnTo>
                <a:lnTo>
                  <a:pt x="65658" y="276351"/>
                </a:lnTo>
                <a:lnTo>
                  <a:pt x="65658" y="56206"/>
                </a:lnTo>
                <a:lnTo>
                  <a:pt x="55752" y="39224"/>
                </a:lnTo>
                <a:close/>
              </a:path>
              <a:path w="111760" h="276860">
                <a:moveTo>
                  <a:pt x="55752" y="0"/>
                </a:moveTo>
                <a:lnTo>
                  <a:pt x="2793" y="90804"/>
                </a:lnTo>
                <a:lnTo>
                  <a:pt x="0" y="95503"/>
                </a:lnTo>
                <a:lnTo>
                  <a:pt x="1524" y="101600"/>
                </a:lnTo>
                <a:lnTo>
                  <a:pt x="6350" y="104394"/>
                </a:lnTo>
                <a:lnTo>
                  <a:pt x="11049" y="107187"/>
                </a:lnTo>
                <a:lnTo>
                  <a:pt x="17144" y="105537"/>
                </a:lnTo>
                <a:lnTo>
                  <a:pt x="19812" y="100837"/>
                </a:lnTo>
                <a:lnTo>
                  <a:pt x="45846" y="56206"/>
                </a:lnTo>
                <a:lnTo>
                  <a:pt x="45846" y="19558"/>
                </a:lnTo>
                <a:lnTo>
                  <a:pt x="67159" y="19558"/>
                </a:lnTo>
                <a:lnTo>
                  <a:pt x="55752" y="0"/>
                </a:lnTo>
                <a:close/>
              </a:path>
              <a:path w="111760" h="276860">
                <a:moveTo>
                  <a:pt x="67159" y="19558"/>
                </a:moveTo>
                <a:lnTo>
                  <a:pt x="65658" y="19558"/>
                </a:lnTo>
                <a:lnTo>
                  <a:pt x="65659" y="56206"/>
                </a:lnTo>
                <a:lnTo>
                  <a:pt x="91693" y="100837"/>
                </a:lnTo>
                <a:lnTo>
                  <a:pt x="94360" y="105537"/>
                </a:lnTo>
                <a:lnTo>
                  <a:pt x="100456" y="107187"/>
                </a:lnTo>
                <a:lnTo>
                  <a:pt x="105155" y="104394"/>
                </a:lnTo>
                <a:lnTo>
                  <a:pt x="109981" y="101600"/>
                </a:lnTo>
                <a:lnTo>
                  <a:pt x="111505" y="95503"/>
                </a:lnTo>
                <a:lnTo>
                  <a:pt x="108712" y="90804"/>
                </a:lnTo>
                <a:lnTo>
                  <a:pt x="67159" y="19558"/>
                </a:lnTo>
                <a:close/>
              </a:path>
              <a:path w="111760" h="276860">
                <a:moveTo>
                  <a:pt x="65658" y="19558"/>
                </a:moveTo>
                <a:lnTo>
                  <a:pt x="45846" y="19558"/>
                </a:lnTo>
                <a:lnTo>
                  <a:pt x="45846" y="56206"/>
                </a:lnTo>
                <a:lnTo>
                  <a:pt x="55752" y="39224"/>
                </a:lnTo>
                <a:lnTo>
                  <a:pt x="47243" y="24637"/>
                </a:lnTo>
                <a:lnTo>
                  <a:pt x="65658" y="24637"/>
                </a:lnTo>
                <a:lnTo>
                  <a:pt x="65658" y="19558"/>
                </a:lnTo>
                <a:close/>
              </a:path>
              <a:path w="111760" h="276860">
                <a:moveTo>
                  <a:pt x="65658" y="24637"/>
                </a:moveTo>
                <a:lnTo>
                  <a:pt x="64262" y="24637"/>
                </a:lnTo>
                <a:lnTo>
                  <a:pt x="55752" y="39224"/>
                </a:lnTo>
                <a:lnTo>
                  <a:pt x="65659" y="56206"/>
                </a:lnTo>
                <a:lnTo>
                  <a:pt x="65658" y="24637"/>
                </a:lnTo>
                <a:close/>
              </a:path>
              <a:path w="111760" h="276860">
                <a:moveTo>
                  <a:pt x="64262" y="24637"/>
                </a:moveTo>
                <a:lnTo>
                  <a:pt x="47243" y="24637"/>
                </a:lnTo>
                <a:lnTo>
                  <a:pt x="55752" y="39224"/>
                </a:lnTo>
                <a:lnTo>
                  <a:pt x="64262" y="2463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4014" y="2924936"/>
            <a:ext cx="550518" cy="417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53434" y="2918332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30">
                <a:moveTo>
                  <a:pt x="33527" y="40893"/>
                </a:moveTo>
                <a:lnTo>
                  <a:pt x="28193" y="44068"/>
                </a:lnTo>
                <a:lnTo>
                  <a:pt x="26796" y="49275"/>
                </a:lnTo>
                <a:lnTo>
                  <a:pt x="0" y="151002"/>
                </a:lnTo>
                <a:lnTo>
                  <a:pt x="26034" y="144144"/>
                </a:lnTo>
                <a:lnTo>
                  <a:pt x="20827" y="144144"/>
                </a:lnTo>
                <a:lnTo>
                  <a:pt x="6857" y="130175"/>
                </a:lnTo>
                <a:lnTo>
                  <a:pt x="32778" y="104254"/>
                </a:lnTo>
                <a:lnTo>
                  <a:pt x="47243" y="49021"/>
                </a:lnTo>
                <a:lnTo>
                  <a:pt x="44068" y="43687"/>
                </a:lnTo>
                <a:lnTo>
                  <a:pt x="33527" y="40893"/>
                </a:lnTo>
                <a:close/>
              </a:path>
              <a:path w="151129" h="151130">
                <a:moveTo>
                  <a:pt x="32778" y="104254"/>
                </a:moveTo>
                <a:lnTo>
                  <a:pt x="6857" y="130175"/>
                </a:lnTo>
                <a:lnTo>
                  <a:pt x="20827" y="144144"/>
                </a:lnTo>
                <a:lnTo>
                  <a:pt x="25272" y="139700"/>
                </a:lnTo>
                <a:lnTo>
                  <a:pt x="23494" y="139700"/>
                </a:lnTo>
                <a:lnTo>
                  <a:pt x="11302" y="127507"/>
                </a:lnTo>
                <a:lnTo>
                  <a:pt x="27821" y="123181"/>
                </a:lnTo>
                <a:lnTo>
                  <a:pt x="32778" y="104254"/>
                </a:lnTo>
                <a:close/>
              </a:path>
              <a:path w="151129" h="151130">
                <a:moveTo>
                  <a:pt x="101980" y="103758"/>
                </a:moveTo>
                <a:lnTo>
                  <a:pt x="46748" y="118224"/>
                </a:lnTo>
                <a:lnTo>
                  <a:pt x="20827" y="144144"/>
                </a:lnTo>
                <a:lnTo>
                  <a:pt x="26034" y="144144"/>
                </a:lnTo>
                <a:lnTo>
                  <a:pt x="106933" y="122808"/>
                </a:lnTo>
                <a:lnTo>
                  <a:pt x="110108" y="117475"/>
                </a:lnTo>
                <a:lnTo>
                  <a:pt x="107314" y="106806"/>
                </a:lnTo>
                <a:lnTo>
                  <a:pt x="101980" y="103758"/>
                </a:lnTo>
                <a:close/>
              </a:path>
              <a:path w="151129" h="151130">
                <a:moveTo>
                  <a:pt x="27821" y="123181"/>
                </a:moveTo>
                <a:lnTo>
                  <a:pt x="11302" y="127507"/>
                </a:lnTo>
                <a:lnTo>
                  <a:pt x="23494" y="139700"/>
                </a:lnTo>
                <a:lnTo>
                  <a:pt x="27821" y="123181"/>
                </a:lnTo>
                <a:close/>
              </a:path>
              <a:path w="151129" h="151130">
                <a:moveTo>
                  <a:pt x="46748" y="118224"/>
                </a:moveTo>
                <a:lnTo>
                  <a:pt x="27821" y="123181"/>
                </a:lnTo>
                <a:lnTo>
                  <a:pt x="23494" y="139700"/>
                </a:lnTo>
                <a:lnTo>
                  <a:pt x="25272" y="139700"/>
                </a:lnTo>
                <a:lnTo>
                  <a:pt x="46748" y="118224"/>
                </a:lnTo>
                <a:close/>
              </a:path>
              <a:path w="151129" h="151130">
                <a:moveTo>
                  <a:pt x="137032" y="0"/>
                </a:moveTo>
                <a:lnTo>
                  <a:pt x="32778" y="104254"/>
                </a:lnTo>
                <a:lnTo>
                  <a:pt x="27821" y="123181"/>
                </a:lnTo>
                <a:lnTo>
                  <a:pt x="46748" y="118224"/>
                </a:lnTo>
                <a:lnTo>
                  <a:pt x="151002" y="13969"/>
                </a:lnTo>
                <a:lnTo>
                  <a:pt x="1370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0371" y="2493264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13097" y="2925317"/>
            <a:ext cx="221615" cy="152400"/>
          </a:xfrm>
          <a:custGeom>
            <a:avLst/>
            <a:gdLst/>
            <a:ahLst/>
            <a:cxnLst/>
            <a:rect l="l" t="t" r="r" b="b"/>
            <a:pathLst>
              <a:path w="221614" h="152400">
                <a:moveTo>
                  <a:pt x="32778" y="21835"/>
                </a:moveTo>
                <a:lnTo>
                  <a:pt x="41465" y="39610"/>
                </a:lnTo>
                <a:lnTo>
                  <a:pt x="210565" y="152273"/>
                </a:lnTo>
                <a:lnTo>
                  <a:pt x="221487" y="135762"/>
                </a:lnTo>
                <a:lnTo>
                  <a:pt x="52332" y="22992"/>
                </a:lnTo>
                <a:lnTo>
                  <a:pt x="32778" y="21835"/>
                </a:lnTo>
                <a:close/>
              </a:path>
              <a:path w="221614" h="152400">
                <a:moveTo>
                  <a:pt x="0" y="0"/>
                </a:moveTo>
                <a:lnTo>
                  <a:pt x="46227" y="94487"/>
                </a:lnTo>
                <a:lnTo>
                  <a:pt x="48513" y="99441"/>
                </a:lnTo>
                <a:lnTo>
                  <a:pt x="54482" y="101473"/>
                </a:lnTo>
                <a:lnTo>
                  <a:pt x="64388" y="96647"/>
                </a:lnTo>
                <a:lnTo>
                  <a:pt x="66421" y="90678"/>
                </a:lnTo>
                <a:lnTo>
                  <a:pt x="41465" y="39610"/>
                </a:lnTo>
                <a:lnTo>
                  <a:pt x="10794" y="19177"/>
                </a:lnTo>
                <a:lnTo>
                  <a:pt x="21843" y="2667"/>
                </a:lnTo>
                <a:lnTo>
                  <a:pt x="45012" y="2667"/>
                </a:lnTo>
                <a:lnTo>
                  <a:pt x="0" y="0"/>
                </a:lnTo>
                <a:close/>
              </a:path>
              <a:path w="221614" h="152400">
                <a:moveTo>
                  <a:pt x="21843" y="2667"/>
                </a:moveTo>
                <a:lnTo>
                  <a:pt x="10794" y="19177"/>
                </a:lnTo>
                <a:lnTo>
                  <a:pt x="41465" y="39610"/>
                </a:lnTo>
                <a:lnTo>
                  <a:pt x="32778" y="21835"/>
                </a:lnTo>
                <a:lnTo>
                  <a:pt x="15748" y="20828"/>
                </a:lnTo>
                <a:lnTo>
                  <a:pt x="25273" y="6477"/>
                </a:lnTo>
                <a:lnTo>
                  <a:pt x="27559" y="6477"/>
                </a:lnTo>
                <a:lnTo>
                  <a:pt x="21843" y="2667"/>
                </a:lnTo>
                <a:close/>
              </a:path>
              <a:path w="221614" h="152400">
                <a:moveTo>
                  <a:pt x="45012" y="2667"/>
                </a:moveTo>
                <a:lnTo>
                  <a:pt x="21843" y="2667"/>
                </a:lnTo>
                <a:lnTo>
                  <a:pt x="52332" y="22992"/>
                </a:lnTo>
                <a:lnTo>
                  <a:pt x="103759" y="26035"/>
                </a:lnTo>
                <a:lnTo>
                  <a:pt x="109219" y="26416"/>
                </a:lnTo>
                <a:lnTo>
                  <a:pt x="113918" y="22225"/>
                </a:lnTo>
                <a:lnTo>
                  <a:pt x="114300" y="16764"/>
                </a:lnTo>
                <a:lnTo>
                  <a:pt x="114553" y="11303"/>
                </a:lnTo>
                <a:lnTo>
                  <a:pt x="110489" y="6604"/>
                </a:lnTo>
                <a:lnTo>
                  <a:pt x="105028" y="6223"/>
                </a:lnTo>
                <a:lnTo>
                  <a:pt x="45012" y="2667"/>
                </a:lnTo>
                <a:close/>
              </a:path>
              <a:path w="221614" h="152400">
                <a:moveTo>
                  <a:pt x="27559" y="6477"/>
                </a:moveTo>
                <a:lnTo>
                  <a:pt x="25273" y="6477"/>
                </a:lnTo>
                <a:lnTo>
                  <a:pt x="32778" y="21835"/>
                </a:lnTo>
                <a:lnTo>
                  <a:pt x="52332" y="22992"/>
                </a:lnTo>
                <a:lnTo>
                  <a:pt x="27559" y="6477"/>
                </a:lnTo>
                <a:close/>
              </a:path>
              <a:path w="221614" h="152400">
                <a:moveTo>
                  <a:pt x="25273" y="6477"/>
                </a:moveTo>
                <a:lnTo>
                  <a:pt x="15748" y="20828"/>
                </a:lnTo>
                <a:lnTo>
                  <a:pt x="32778" y="21835"/>
                </a:lnTo>
                <a:lnTo>
                  <a:pt x="25273" y="64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24300" y="1845564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64635" y="2421635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28744" y="1917192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12335" y="3357371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60671" y="2931286"/>
            <a:ext cx="864235" cy="134620"/>
          </a:xfrm>
          <a:custGeom>
            <a:avLst/>
            <a:gdLst/>
            <a:ahLst/>
            <a:cxnLst/>
            <a:rect l="l" t="t" r="r" b="b"/>
            <a:pathLst>
              <a:path w="864235" h="134619">
                <a:moveTo>
                  <a:pt x="115315" y="0"/>
                </a:moveTo>
                <a:lnTo>
                  <a:pt x="0" y="67183"/>
                </a:lnTo>
                <a:lnTo>
                  <a:pt x="115315" y="134365"/>
                </a:lnTo>
                <a:lnTo>
                  <a:pt x="124078" y="132079"/>
                </a:lnTo>
                <a:lnTo>
                  <a:pt x="128142" y="125095"/>
                </a:lnTo>
                <a:lnTo>
                  <a:pt x="132206" y="118237"/>
                </a:lnTo>
                <a:lnTo>
                  <a:pt x="129920" y="109347"/>
                </a:lnTo>
                <a:lnTo>
                  <a:pt x="122936" y="105410"/>
                </a:lnTo>
                <a:lnTo>
                  <a:pt x="82223" y="81661"/>
                </a:lnTo>
                <a:lnTo>
                  <a:pt x="28828" y="81661"/>
                </a:lnTo>
                <a:lnTo>
                  <a:pt x="28828" y="52704"/>
                </a:lnTo>
                <a:lnTo>
                  <a:pt x="82223" y="52704"/>
                </a:lnTo>
                <a:lnTo>
                  <a:pt x="122936" y="28955"/>
                </a:lnTo>
                <a:lnTo>
                  <a:pt x="129920" y="25018"/>
                </a:lnTo>
                <a:lnTo>
                  <a:pt x="132206" y="16128"/>
                </a:lnTo>
                <a:lnTo>
                  <a:pt x="128142" y="9271"/>
                </a:lnTo>
                <a:lnTo>
                  <a:pt x="124078" y="2286"/>
                </a:lnTo>
                <a:lnTo>
                  <a:pt x="115315" y="0"/>
                </a:lnTo>
                <a:close/>
              </a:path>
              <a:path w="864235" h="134619">
                <a:moveTo>
                  <a:pt x="82223" y="52704"/>
                </a:moveTo>
                <a:lnTo>
                  <a:pt x="28828" y="52704"/>
                </a:lnTo>
                <a:lnTo>
                  <a:pt x="28828" y="81661"/>
                </a:lnTo>
                <a:lnTo>
                  <a:pt x="82223" y="81661"/>
                </a:lnTo>
                <a:lnTo>
                  <a:pt x="78739" y="79628"/>
                </a:lnTo>
                <a:lnTo>
                  <a:pt x="36067" y="79628"/>
                </a:lnTo>
                <a:lnTo>
                  <a:pt x="36067" y="54737"/>
                </a:lnTo>
                <a:lnTo>
                  <a:pt x="78739" y="54737"/>
                </a:lnTo>
                <a:lnTo>
                  <a:pt x="82223" y="52704"/>
                </a:lnTo>
                <a:close/>
              </a:path>
              <a:path w="864235" h="134619">
                <a:moveTo>
                  <a:pt x="864234" y="52704"/>
                </a:moveTo>
                <a:lnTo>
                  <a:pt x="82223" y="52704"/>
                </a:lnTo>
                <a:lnTo>
                  <a:pt x="57403" y="67183"/>
                </a:lnTo>
                <a:lnTo>
                  <a:pt x="82223" y="81661"/>
                </a:lnTo>
                <a:lnTo>
                  <a:pt x="864234" y="81661"/>
                </a:lnTo>
                <a:lnTo>
                  <a:pt x="864234" y="52704"/>
                </a:lnTo>
                <a:close/>
              </a:path>
              <a:path w="864235" h="134619">
                <a:moveTo>
                  <a:pt x="36067" y="54737"/>
                </a:moveTo>
                <a:lnTo>
                  <a:pt x="36067" y="79628"/>
                </a:lnTo>
                <a:lnTo>
                  <a:pt x="57403" y="67183"/>
                </a:lnTo>
                <a:lnTo>
                  <a:pt x="36067" y="54737"/>
                </a:lnTo>
                <a:close/>
              </a:path>
              <a:path w="864235" h="134619">
                <a:moveTo>
                  <a:pt x="57403" y="67183"/>
                </a:moveTo>
                <a:lnTo>
                  <a:pt x="36067" y="79628"/>
                </a:lnTo>
                <a:lnTo>
                  <a:pt x="78739" y="79628"/>
                </a:lnTo>
                <a:lnTo>
                  <a:pt x="57403" y="67183"/>
                </a:lnTo>
                <a:close/>
              </a:path>
              <a:path w="864235" h="134619">
                <a:moveTo>
                  <a:pt x="78739" y="54737"/>
                </a:moveTo>
                <a:lnTo>
                  <a:pt x="36067" y="54737"/>
                </a:lnTo>
                <a:lnTo>
                  <a:pt x="57403" y="67183"/>
                </a:lnTo>
                <a:lnTo>
                  <a:pt x="78739" y="5473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52515" y="2636520"/>
            <a:ext cx="958595" cy="6736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19855" y="1557527"/>
            <a:ext cx="498348" cy="7498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79520" y="3357371"/>
            <a:ext cx="385572" cy="5806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15255" y="3140964"/>
            <a:ext cx="434339" cy="6522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31664" y="1917192"/>
            <a:ext cx="481584" cy="723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16623" y="2924555"/>
            <a:ext cx="640079" cy="966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36108" y="2348483"/>
            <a:ext cx="353567" cy="5349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7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204" y="981455"/>
            <a:ext cx="5311140" cy="5564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532" y="383921"/>
            <a:ext cx="7581900" cy="621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24455"/>
                </a:solidFill>
              </a:rPr>
              <a:t>Prawdopodobne </a:t>
            </a:r>
            <a:r>
              <a:rPr sz="2000" spc="-5" dirty="0">
                <a:solidFill>
                  <a:srgbClr val="424455"/>
                </a:solidFill>
              </a:rPr>
              <a:t>fazy </a:t>
            </a:r>
            <a:r>
              <a:rPr sz="2000" dirty="0">
                <a:solidFill>
                  <a:srgbClr val="424455"/>
                </a:solidFill>
              </a:rPr>
              <a:t>szerzenia się ASF </a:t>
            </a:r>
            <a:r>
              <a:rPr sz="2000" spc="-5" dirty="0">
                <a:solidFill>
                  <a:srgbClr val="424455"/>
                </a:solidFill>
              </a:rPr>
              <a:t>na</a:t>
            </a:r>
            <a:r>
              <a:rPr sz="2000" spc="-105" dirty="0">
                <a:solidFill>
                  <a:srgbClr val="424455"/>
                </a:solidFill>
              </a:rPr>
              <a:t> </a:t>
            </a:r>
            <a:r>
              <a:rPr sz="2000" dirty="0">
                <a:solidFill>
                  <a:srgbClr val="424455"/>
                </a:solidFill>
              </a:rPr>
              <a:t>obszarach</a:t>
            </a:r>
            <a:endParaRPr sz="2000"/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24455"/>
                </a:solidFill>
              </a:rPr>
              <a:t>o dużej liczbie chlewni przyzagrodowych i gęstości</a:t>
            </a:r>
            <a:r>
              <a:rPr sz="2000" spc="-105" dirty="0">
                <a:solidFill>
                  <a:srgbClr val="424455"/>
                </a:solidFill>
              </a:rPr>
              <a:t> </a:t>
            </a:r>
            <a:r>
              <a:rPr sz="2000" dirty="0">
                <a:solidFill>
                  <a:srgbClr val="424455"/>
                </a:solidFill>
              </a:rPr>
              <a:t>dzików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3883786" y="2159889"/>
            <a:ext cx="631507" cy="492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4635" y="2997707"/>
            <a:ext cx="510539" cy="364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04805" y="2632455"/>
            <a:ext cx="591405" cy="4483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7345" y="2494026"/>
            <a:ext cx="111760" cy="276860"/>
          </a:xfrm>
          <a:custGeom>
            <a:avLst/>
            <a:gdLst/>
            <a:ahLst/>
            <a:cxnLst/>
            <a:rect l="l" t="t" r="r" b="b"/>
            <a:pathLst>
              <a:path w="111760" h="276860">
                <a:moveTo>
                  <a:pt x="55752" y="39224"/>
                </a:moveTo>
                <a:lnTo>
                  <a:pt x="45846" y="56206"/>
                </a:lnTo>
                <a:lnTo>
                  <a:pt x="45846" y="276351"/>
                </a:lnTo>
                <a:lnTo>
                  <a:pt x="65658" y="276351"/>
                </a:lnTo>
                <a:lnTo>
                  <a:pt x="65658" y="56206"/>
                </a:lnTo>
                <a:lnTo>
                  <a:pt x="55752" y="39224"/>
                </a:lnTo>
                <a:close/>
              </a:path>
              <a:path w="111760" h="276860">
                <a:moveTo>
                  <a:pt x="55752" y="0"/>
                </a:moveTo>
                <a:lnTo>
                  <a:pt x="2793" y="90804"/>
                </a:lnTo>
                <a:lnTo>
                  <a:pt x="0" y="95503"/>
                </a:lnTo>
                <a:lnTo>
                  <a:pt x="1524" y="101600"/>
                </a:lnTo>
                <a:lnTo>
                  <a:pt x="6350" y="104394"/>
                </a:lnTo>
                <a:lnTo>
                  <a:pt x="11049" y="107187"/>
                </a:lnTo>
                <a:lnTo>
                  <a:pt x="17144" y="105537"/>
                </a:lnTo>
                <a:lnTo>
                  <a:pt x="19812" y="100837"/>
                </a:lnTo>
                <a:lnTo>
                  <a:pt x="45846" y="56206"/>
                </a:lnTo>
                <a:lnTo>
                  <a:pt x="45846" y="19558"/>
                </a:lnTo>
                <a:lnTo>
                  <a:pt x="67159" y="19558"/>
                </a:lnTo>
                <a:lnTo>
                  <a:pt x="55752" y="0"/>
                </a:lnTo>
                <a:close/>
              </a:path>
              <a:path w="111760" h="276860">
                <a:moveTo>
                  <a:pt x="67159" y="19558"/>
                </a:moveTo>
                <a:lnTo>
                  <a:pt x="65658" y="19558"/>
                </a:lnTo>
                <a:lnTo>
                  <a:pt x="65659" y="56206"/>
                </a:lnTo>
                <a:lnTo>
                  <a:pt x="91693" y="100837"/>
                </a:lnTo>
                <a:lnTo>
                  <a:pt x="94360" y="105537"/>
                </a:lnTo>
                <a:lnTo>
                  <a:pt x="100456" y="107187"/>
                </a:lnTo>
                <a:lnTo>
                  <a:pt x="105155" y="104394"/>
                </a:lnTo>
                <a:lnTo>
                  <a:pt x="109981" y="101600"/>
                </a:lnTo>
                <a:lnTo>
                  <a:pt x="111505" y="95503"/>
                </a:lnTo>
                <a:lnTo>
                  <a:pt x="108712" y="90804"/>
                </a:lnTo>
                <a:lnTo>
                  <a:pt x="67159" y="19558"/>
                </a:lnTo>
                <a:close/>
              </a:path>
              <a:path w="111760" h="276860">
                <a:moveTo>
                  <a:pt x="65658" y="19558"/>
                </a:moveTo>
                <a:lnTo>
                  <a:pt x="45846" y="19558"/>
                </a:lnTo>
                <a:lnTo>
                  <a:pt x="45846" y="56206"/>
                </a:lnTo>
                <a:lnTo>
                  <a:pt x="55752" y="39224"/>
                </a:lnTo>
                <a:lnTo>
                  <a:pt x="47243" y="24637"/>
                </a:lnTo>
                <a:lnTo>
                  <a:pt x="65658" y="24637"/>
                </a:lnTo>
                <a:lnTo>
                  <a:pt x="65658" y="19558"/>
                </a:lnTo>
                <a:close/>
              </a:path>
              <a:path w="111760" h="276860">
                <a:moveTo>
                  <a:pt x="65658" y="24637"/>
                </a:moveTo>
                <a:lnTo>
                  <a:pt x="64262" y="24637"/>
                </a:lnTo>
                <a:lnTo>
                  <a:pt x="55752" y="39224"/>
                </a:lnTo>
                <a:lnTo>
                  <a:pt x="65659" y="56206"/>
                </a:lnTo>
                <a:lnTo>
                  <a:pt x="65658" y="24637"/>
                </a:lnTo>
                <a:close/>
              </a:path>
              <a:path w="111760" h="276860">
                <a:moveTo>
                  <a:pt x="64262" y="24637"/>
                </a:moveTo>
                <a:lnTo>
                  <a:pt x="47243" y="24637"/>
                </a:lnTo>
                <a:lnTo>
                  <a:pt x="55752" y="39224"/>
                </a:lnTo>
                <a:lnTo>
                  <a:pt x="64262" y="2463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84014" y="2924936"/>
            <a:ext cx="550518" cy="417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53434" y="2918332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30">
                <a:moveTo>
                  <a:pt x="33527" y="40893"/>
                </a:moveTo>
                <a:lnTo>
                  <a:pt x="28193" y="44068"/>
                </a:lnTo>
                <a:lnTo>
                  <a:pt x="26796" y="49275"/>
                </a:lnTo>
                <a:lnTo>
                  <a:pt x="0" y="151002"/>
                </a:lnTo>
                <a:lnTo>
                  <a:pt x="26034" y="144144"/>
                </a:lnTo>
                <a:lnTo>
                  <a:pt x="20827" y="144144"/>
                </a:lnTo>
                <a:lnTo>
                  <a:pt x="6857" y="130175"/>
                </a:lnTo>
                <a:lnTo>
                  <a:pt x="32778" y="104254"/>
                </a:lnTo>
                <a:lnTo>
                  <a:pt x="47243" y="49021"/>
                </a:lnTo>
                <a:lnTo>
                  <a:pt x="44068" y="43687"/>
                </a:lnTo>
                <a:lnTo>
                  <a:pt x="33527" y="40893"/>
                </a:lnTo>
                <a:close/>
              </a:path>
              <a:path w="151129" h="151130">
                <a:moveTo>
                  <a:pt x="32778" y="104254"/>
                </a:moveTo>
                <a:lnTo>
                  <a:pt x="6857" y="130175"/>
                </a:lnTo>
                <a:lnTo>
                  <a:pt x="20827" y="144144"/>
                </a:lnTo>
                <a:lnTo>
                  <a:pt x="25272" y="139700"/>
                </a:lnTo>
                <a:lnTo>
                  <a:pt x="23494" y="139700"/>
                </a:lnTo>
                <a:lnTo>
                  <a:pt x="11302" y="127507"/>
                </a:lnTo>
                <a:lnTo>
                  <a:pt x="27821" y="123181"/>
                </a:lnTo>
                <a:lnTo>
                  <a:pt x="32778" y="104254"/>
                </a:lnTo>
                <a:close/>
              </a:path>
              <a:path w="151129" h="151130">
                <a:moveTo>
                  <a:pt x="101980" y="103758"/>
                </a:moveTo>
                <a:lnTo>
                  <a:pt x="46748" y="118224"/>
                </a:lnTo>
                <a:lnTo>
                  <a:pt x="20827" y="144144"/>
                </a:lnTo>
                <a:lnTo>
                  <a:pt x="26034" y="144144"/>
                </a:lnTo>
                <a:lnTo>
                  <a:pt x="106933" y="122808"/>
                </a:lnTo>
                <a:lnTo>
                  <a:pt x="110108" y="117475"/>
                </a:lnTo>
                <a:lnTo>
                  <a:pt x="107314" y="106806"/>
                </a:lnTo>
                <a:lnTo>
                  <a:pt x="101980" y="103758"/>
                </a:lnTo>
                <a:close/>
              </a:path>
              <a:path w="151129" h="151130">
                <a:moveTo>
                  <a:pt x="27821" y="123181"/>
                </a:moveTo>
                <a:lnTo>
                  <a:pt x="11302" y="127507"/>
                </a:lnTo>
                <a:lnTo>
                  <a:pt x="23494" y="139700"/>
                </a:lnTo>
                <a:lnTo>
                  <a:pt x="27821" y="123181"/>
                </a:lnTo>
                <a:close/>
              </a:path>
              <a:path w="151129" h="151130">
                <a:moveTo>
                  <a:pt x="46748" y="118224"/>
                </a:moveTo>
                <a:lnTo>
                  <a:pt x="27821" y="123181"/>
                </a:lnTo>
                <a:lnTo>
                  <a:pt x="23494" y="139700"/>
                </a:lnTo>
                <a:lnTo>
                  <a:pt x="25272" y="139700"/>
                </a:lnTo>
                <a:lnTo>
                  <a:pt x="46748" y="118224"/>
                </a:lnTo>
                <a:close/>
              </a:path>
              <a:path w="151129" h="151130">
                <a:moveTo>
                  <a:pt x="137032" y="0"/>
                </a:moveTo>
                <a:lnTo>
                  <a:pt x="32778" y="104254"/>
                </a:lnTo>
                <a:lnTo>
                  <a:pt x="27821" y="123181"/>
                </a:lnTo>
                <a:lnTo>
                  <a:pt x="46748" y="118224"/>
                </a:lnTo>
                <a:lnTo>
                  <a:pt x="151002" y="13969"/>
                </a:lnTo>
                <a:lnTo>
                  <a:pt x="1370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0371" y="2493264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13097" y="2925317"/>
            <a:ext cx="221615" cy="152400"/>
          </a:xfrm>
          <a:custGeom>
            <a:avLst/>
            <a:gdLst/>
            <a:ahLst/>
            <a:cxnLst/>
            <a:rect l="l" t="t" r="r" b="b"/>
            <a:pathLst>
              <a:path w="221614" h="152400">
                <a:moveTo>
                  <a:pt x="32778" y="21835"/>
                </a:moveTo>
                <a:lnTo>
                  <a:pt x="41465" y="39610"/>
                </a:lnTo>
                <a:lnTo>
                  <a:pt x="210565" y="152273"/>
                </a:lnTo>
                <a:lnTo>
                  <a:pt x="221487" y="135762"/>
                </a:lnTo>
                <a:lnTo>
                  <a:pt x="52332" y="22992"/>
                </a:lnTo>
                <a:lnTo>
                  <a:pt x="32778" y="21835"/>
                </a:lnTo>
                <a:close/>
              </a:path>
              <a:path w="221614" h="152400">
                <a:moveTo>
                  <a:pt x="0" y="0"/>
                </a:moveTo>
                <a:lnTo>
                  <a:pt x="46227" y="94487"/>
                </a:lnTo>
                <a:lnTo>
                  <a:pt x="48513" y="99441"/>
                </a:lnTo>
                <a:lnTo>
                  <a:pt x="54482" y="101473"/>
                </a:lnTo>
                <a:lnTo>
                  <a:pt x="64388" y="96647"/>
                </a:lnTo>
                <a:lnTo>
                  <a:pt x="66421" y="90678"/>
                </a:lnTo>
                <a:lnTo>
                  <a:pt x="41465" y="39610"/>
                </a:lnTo>
                <a:lnTo>
                  <a:pt x="10794" y="19177"/>
                </a:lnTo>
                <a:lnTo>
                  <a:pt x="21843" y="2667"/>
                </a:lnTo>
                <a:lnTo>
                  <a:pt x="45012" y="2667"/>
                </a:lnTo>
                <a:lnTo>
                  <a:pt x="0" y="0"/>
                </a:lnTo>
                <a:close/>
              </a:path>
              <a:path w="221614" h="152400">
                <a:moveTo>
                  <a:pt x="21843" y="2667"/>
                </a:moveTo>
                <a:lnTo>
                  <a:pt x="10794" y="19177"/>
                </a:lnTo>
                <a:lnTo>
                  <a:pt x="41465" y="39610"/>
                </a:lnTo>
                <a:lnTo>
                  <a:pt x="32778" y="21835"/>
                </a:lnTo>
                <a:lnTo>
                  <a:pt x="15748" y="20828"/>
                </a:lnTo>
                <a:lnTo>
                  <a:pt x="25273" y="6477"/>
                </a:lnTo>
                <a:lnTo>
                  <a:pt x="27559" y="6477"/>
                </a:lnTo>
                <a:lnTo>
                  <a:pt x="21843" y="2667"/>
                </a:lnTo>
                <a:close/>
              </a:path>
              <a:path w="221614" h="152400">
                <a:moveTo>
                  <a:pt x="45012" y="2667"/>
                </a:moveTo>
                <a:lnTo>
                  <a:pt x="21843" y="2667"/>
                </a:lnTo>
                <a:lnTo>
                  <a:pt x="52332" y="22992"/>
                </a:lnTo>
                <a:lnTo>
                  <a:pt x="103759" y="26035"/>
                </a:lnTo>
                <a:lnTo>
                  <a:pt x="109219" y="26416"/>
                </a:lnTo>
                <a:lnTo>
                  <a:pt x="113918" y="22225"/>
                </a:lnTo>
                <a:lnTo>
                  <a:pt x="114300" y="16764"/>
                </a:lnTo>
                <a:lnTo>
                  <a:pt x="114553" y="11303"/>
                </a:lnTo>
                <a:lnTo>
                  <a:pt x="110489" y="6604"/>
                </a:lnTo>
                <a:lnTo>
                  <a:pt x="105028" y="6223"/>
                </a:lnTo>
                <a:lnTo>
                  <a:pt x="45012" y="2667"/>
                </a:lnTo>
                <a:close/>
              </a:path>
              <a:path w="221614" h="152400">
                <a:moveTo>
                  <a:pt x="27559" y="6477"/>
                </a:moveTo>
                <a:lnTo>
                  <a:pt x="25273" y="6477"/>
                </a:lnTo>
                <a:lnTo>
                  <a:pt x="32778" y="21835"/>
                </a:lnTo>
                <a:lnTo>
                  <a:pt x="52332" y="22992"/>
                </a:lnTo>
                <a:lnTo>
                  <a:pt x="27559" y="6477"/>
                </a:lnTo>
                <a:close/>
              </a:path>
              <a:path w="221614" h="152400">
                <a:moveTo>
                  <a:pt x="25273" y="6477"/>
                </a:moveTo>
                <a:lnTo>
                  <a:pt x="15748" y="20828"/>
                </a:lnTo>
                <a:lnTo>
                  <a:pt x="32778" y="21835"/>
                </a:lnTo>
                <a:lnTo>
                  <a:pt x="25273" y="64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24300" y="1845564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64635" y="2421635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8744" y="1917192"/>
            <a:ext cx="469391" cy="263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40708" y="3212592"/>
            <a:ext cx="324612" cy="1844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60671" y="2931286"/>
            <a:ext cx="864235" cy="134620"/>
          </a:xfrm>
          <a:custGeom>
            <a:avLst/>
            <a:gdLst/>
            <a:ahLst/>
            <a:cxnLst/>
            <a:rect l="l" t="t" r="r" b="b"/>
            <a:pathLst>
              <a:path w="864235" h="134619">
                <a:moveTo>
                  <a:pt x="115315" y="0"/>
                </a:moveTo>
                <a:lnTo>
                  <a:pt x="0" y="67183"/>
                </a:lnTo>
                <a:lnTo>
                  <a:pt x="115315" y="134365"/>
                </a:lnTo>
                <a:lnTo>
                  <a:pt x="124078" y="132079"/>
                </a:lnTo>
                <a:lnTo>
                  <a:pt x="128142" y="125095"/>
                </a:lnTo>
                <a:lnTo>
                  <a:pt x="132206" y="118237"/>
                </a:lnTo>
                <a:lnTo>
                  <a:pt x="129920" y="109347"/>
                </a:lnTo>
                <a:lnTo>
                  <a:pt x="122936" y="105410"/>
                </a:lnTo>
                <a:lnTo>
                  <a:pt x="82223" y="81661"/>
                </a:lnTo>
                <a:lnTo>
                  <a:pt x="28828" y="81661"/>
                </a:lnTo>
                <a:lnTo>
                  <a:pt x="28828" y="52704"/>
                </a:lnTo>
                <a:lnTo>
                  <a:pt x="82223" y="52704"/>
                </a:lnTo>
                <a:lnTo>
                  <a:pt x="122936" y="28955"/>
                </a:lnTo>
                <a:lnTo>
                  <a:pt x="129920" y="25018"/>
                </a:lnTo>
                <a:lnTo>
                  <a:pt x="132206" y="16128"/>
                </a:lnTo>
                <a:lnTo>
                  <a:pt x="128142" y="9271"/>
                </a:lnTo>
                <a:lnTo>
                  <a:pt x="124078" y="2286"/>
                </a:lnTo>
                <a:lnTo>
                  <a:pt x="115315" y="0"/>
                </a:lnTo>
                <a:close/>
              </a:path>
              <a:path w="864235" h="134619">
                <a:moveTo>
                  <a:pt x="82223" y="52704"/>
                </a:moveTo>
                <a:lnTo>
                  <a:pt x="28828" y="52704"/>
                </a:lnTo>
                <a:lnTo>
                  <a:pt x="28828" y="81661"/>
                </a:lnTo>
                <a:lnTo>
                  <a:pt x="82223" y="81661"/>
                </a:lnTo>
                <a:lnTo>
                  <a:pt x="78739" y="79628"/>
                </a:lnTo>
                <a:lnTo>
                  <a:pt x="36067" y="79628"/>
                </a:lnTo>
                <a:lnTo>
                  <a:pt x="36067" y="54737"/>
                </a:lnTo>
                <a:lnTo>
                  <a:pt x="78739" y="54737"/>
                </a:lnTo>
                <a:lnTo>
                  <a:pt x="82223" y="52704"/>
                </a:lnTo>
                <a:close/>
              </a:path>
              <a:path w="864235" h="134619">
                <a:moveTo>
                  <a:pt x="864234" y="52704"/>
                </a:moveTo>
                <a:lnTo>
                  <a:pt x="82223" y="52704"/>
                </a:lnTo>
                <a:lnTo>
                  <a:pt x="57403" y="67183"/>
                </a:lnTo>
                <a:lnTo>
                  <a:pt x="82223" y="81661"/>
                </a:lnTo>
                <a:lnTo>
                  <a:pt x="864234" y="81661"/>
                </a:lnTo>
                <a:lnTo>
                  <a:pt x="864234" y="52704"/>
                </a:lnTo>
                <a:close/>
              </a:path>
              <a:path w="864235" h="134619">
                <a:moveTo>
                  <a:pt x="36067" y="54737"/>
                </a:moveTo>
                <a:lnTo>
                  <a:pt x="36067" y="79628"/>
                </a:lnTo>
                <a:lnTo>
                  <a:pt x="57403" y="67183"/>
                </a:lnTo>
                <a:lnTo>
                  <a:pt x="36067" y="54737"/>
                </a:lnTo>
                <a:close/>
              </a:path>
              <a:path w="864235" h="134619">
                <a:moveTo>
                  <a:pt x="57403" y="67183"/>
                </a:moveTo>
                <a:lnTo>
                  <a:pt x="36067" y="79628"/>
                </a:lnTo>
                <a:lnTo>
                  <a:pt x="78739" y="79628"/>
                </a:lnTo>
                <a:lnTo>
                  <a:pt x="57403" y="67183"/>
                </a:lnTo>
                <a:close/>
              </a:path>
              <a:path w="864235" h="134619">
                <a:moveTo>
                  <a:pt x="78739" y="54737"/>
                </a:moveTo>
                <a:lnTo>
                  <a:pt x="36067" y="54737"/>
                </a:lnTo>
                <a:lnTo>
                  <a:pt x="57403" y="67183"/>
                </a:lnTo>
                <a:lnTo>
                  <a:pt x="78739" y="5473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52515" y="2636520"/>
            <a:ext cx="958595" cy="6736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19855" y="1557527"/>
            <a:ext cx="498348" cy="7498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52671" y="3357371"/>
            <a:ext cx="384048" cy="5806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43628" y="3212592"/>
            <a:ext cx="432815" cy="6537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31664" y="1917192"/>
            <a:ext cx="481584" cy="723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16623" y="2924555"/>
            <a:ext cx="640079" cy="966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36108" y="2348483"/>
            <a:ext cx="353567" cy="5349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587746" y="5121021"/>
            <a:ext cx="3014345" cy="990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latin typeface="Georgia"/>
                <a:cs typeface="Georgia"/>
              </a:rPr>
              <a:t>Faza</a:t>
            </a:r>
            <a:r>
              <a:rPr sz="2800" b="1" spc="-7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II</a:t>
            </a:r>
            <a:endParaRPr sz="28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Georgia"/>
                <a:cs typeface="Georgia"/>
              </a:rPr>
              <a:t>ASF szerzy </a:t>
            </a:r>
            <a:r>
              <a:rPr sz="1800" spc="-5" dirty="0">
                <a:latin typeface="Georgia"/>
                <a:cs typeface="Georgia"/>
              </a:rPr>
              <a:t>się wśród </a:t>
            </a:r>
            <a:r>
              <a:rPr sz="1800" dirty="0">
                <a:latin typeface="Georgia"/>
                <a:cs typeface="Georgia"/>
              </a:rPr>
              <a:t>dzików</a:t>
            </a:r>
            <a:r>
              <a:rPr sz="1800" spc="-50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i  świń;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96965" y="5875566"/>
            <a:ext cx="2556764" cy="1850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48990" y="3205860"/>
            <a:ext cx="510540" cy="440055"/>
          </a:xfrm>
          <a:custGeom>
            <a:avLst/>
            <a:gdLst/>
            <a:ahLst/>
            <a:cxnLst/>
            <a:rect l="l" t="t" r="r" b="b"/>
            <a:pathLst>
              <a:path w="510539" h="440054">
                <a:moveTo>
                  <a:pt x="41910" y="332231"/>
                </a:moveTo>
                <a:lnTo>
                  <a:pt x="36195" y="335025"/>
                </a:lnTo>
                <a:lnTo>
                  <a:pt x="34417" y="340233"/>
                </a:lnTo>
                <a:lnTo>
                  <a:pt x="0" y="439546"/>
                </a:lnTo>
                <a:lnTo>
                  <a:pt x="28481" y="434339"/>
                </a:lnTo>
                <a:lnTo>
                  <a:pt x="21336" y="434339"/>
                </a:lnTo>
                <a:lnTo>
                  <a:pt x="8382" y="419226"/>
                </a:lnTo>
                <a:lnTo>
                  <a:pt x="36334" y="395272"/>
                </a:lnTo>
                <a:lnTo>
                  <a:pt x="53212" y="346710"/>
                </a:lnTo>
                <a:lnTo>
                  <a:pt x="54990" y="341502"/>
                </a:lnTo>
                <a:lnTo>
                  <a:pt x="52197" y="335914"/>
                </a:lnTo>
                <a:lnTo>
                  <a:pt x="47117" y="334137"/>
                </a:lnTo>
                <a:lnTo>
                  <a:pt x="41910" y="332231"/>
                </a:lnTo>
                <a:close/>
              </a:path>
              <a:path w="510539" h="440054">
                <a:moveTo>
                  <a:pt x="36334" y="395272"/>
                </a:moveTo>
                <a:lnTo>
                  <a:pt x="8382" y="419226"/>
                </a:lnTo>
                <a:lnTo>
                  <a:pt x="21336" y="434339"/>
                </a:lnTo>
                <a:lnTo>
                  <a:pt x="26373" y="430021"/>
                </a:lnTo>
                <a:lnTo>
                  <a:pt x="24257" y="430021"/>
                </a:lnTo>
                <a:lnTo>
                  <a:pt x="13081" y="417068"/>
                </a:lnTo>
                <a:lnTo>
                  <a:pt x="29822" y="414008"/>
                </a:lnTo>
                <a:lnTo>
                  <a:pt x="36334" y="395272"/>
                </a:lnTo>
                <a:close/>
              </a:path>
              <a:path w="510539" h="440054">
                <a:moveTo>
                  <a:pt x="105283" y="400176"/>
                </a:moveTo>
                <a:lnTo>
                  <a:pt x="49181" y="410470"/>
                </a:lnTo>
                <a:lnTo>
                  <a:pt x="21336" y="434339"/>
                </a:lnTo>
                <a:lnTo>
                  <a:pt x="28481" y="434339"/>
                </a:lnTo>
                <a:lnTo>
                  <a:pt x="103505" y="420624"/>
                </a:lnTo>
                <a:lnTo>
                  <a:pt x="108838" y="419734"/>
                </a:lnTo>
                <a:lnTo>
                  <a:pt x="112395" y="414527"/>
                </a:lnTo>
                <a:lnTo>
                  <a:pt x="111379" y="409194"/>
                </a:lnTo>
                <a:lnTo>
                  <a:pt x="110489" y="403732"/>
                </a:lnTo>
                <a:lnTo>
                  <a:pt x="105283" y="400176"/>
                </a:lnTo>
                <a:close/>
              </a:path>
              <a:path w="510539" h="440054">
                <a:moveTo>
                  <a:pt x="29822" y="414008"/>
                </a:moveTo>
                <a:lnTo>
                  <a:pt x="13081" y="417068"/>
                </a:lnTo>
                <a:lnTo>
                  <a:pt x="24257" y="430021"/>
                </a:lnTo>
                <a:lnTo>
                  <a:pt x="29822" y="414008"/>
                </a:lnTo>
                <a:close/>
              </a:path>
              <a:path w="510539" h="440054">
                <a:moveTo>
                  <a:pt x="49181" y="410470"/>
                </a:moveTo>
                <a:lnTo>
                  <a:pt x="29822" y="414008"/>
                </a:lnTo>
                <a:lnTo>
                  <a:pt x="24257" y="430021"/>
                </a:lnTo>
                <a:lnTo>
                  <a:pt x="26373" y="430021"/>
                </a:lnTo>
                <a:lnTo>
                  <a:pt x="49181" y="410470"/>
                </a:lnTo>
                <a:close/>
              </a:path>
              <a:path w="510539" h="440054">
                <a:moveTo>
                  <a:pt x="497586" y="0"/>
                </a:moveTo>
                <a:lnTo>
                  <a:pt x="36334" y="395272"/>
                </a:lnTo>
                <a:lnTo>
                  <a:pt x="29822" y="414008"/>
                </a:lnTo>
                <a:lnTo>
                  <a:pt x="49181" y="410470"/>
                </a:lnTo>
                <a:lnTo>
                  <a:pt x="510539" y="14986"/>
                </a:lnTo>
                <a:lnTo>
                  <a:pt x="49758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3382" y="4184141"/>
            <a:ext cx="204470" cy="419734"/>
          </a:xfrm>
          <a:custGeom>
            <a:avLst/>
            <a:gdLst/>
            <a:ahLst/>
            <a:cxnLst/>
            <a:rect l="l" t="t" r="r" b="b"/>
            <a:pathLst>
              <a:path w="204470" h="419735">
                <a:moveTo>
                  <a:pt x="165053" y="86232"/>
                </a:moveTo>
                <a:lnTo>
                  <a:pt x="129793" y="86232"/>
                </a:lnTo>
                <a:lnTo>
                  <a:pt x="182879" y="137159"/>
                </a:lnTo>
                <a:lnTo>
                  <a:pt x="188721" y="107949"/>
                </a:lnTo>
                <a:lnTo>
                  <a:pt x="165053" y="86232"/>
                </a:lnTo>
                <a:close/>
              </a:path>
              <a:path w="204470" h="419735">
                <a:moveTo>
                  <a:pt x="79755" y="0"/>
                </a:moveTo>
                <a:lnTo>
                  <a:pt x="73913" y="30352"/>
                </a:lnTo>
                <a:lnTo>
                  <a:pt x="111632" y="66674"/>
                </a:lnTo>
                <a:lnTo>
                  <a:pt x="62864" y="85978"/>
                </a:lnTo>
                <a:lnTo>
                  <a:pt x="56895" y="116458"/>
                </a:lnTo>
                <a:lnTo>
                  <a:pt x="129793" y="86232"/>
                </a:lnTo>
                <a:lnTo>
                  <a:pt x="165053" y="86232"/>
                </a:lnTo>
                <a:lnTo>
                  <a:pt x="153288" y="75437"/>
                </a:lnTo>
                <a:lnTo>
                  <a:pt x="198500" y="58165"/>
                </a:lnTo>
                <a:lnTo>
                  <a:pt x="198991" y="55625"/>
                </a:lnTo>
                <a:lnTo>
                  <a:pt x="136778" y="55625"/>
                </a:lnTo>
                <a:lnTo>
                  <a:pt x="79755" y="0"/>
                </a:lnTo>
                <a:close/>
              </a:path>
              <a:path w="204470" h="419735">
                <a:moveTo>
                  <a:pt x="204215" y="28574"/>
                </a:moveTo>
                <a:lnTo>
                  <a:pt x="136778" y="55625"/>
                </a:lnTo>
                <a:lnTo>
                  <a:pt x="198991" y="55625"/>
                </a:lnTo>
                <a:lnTo>
                  <a:pt x="204215" y="28574"/>
                </a:lnTo>
                <a:close/>
              </a:path>
              <a:path w="204470" h="419735">
                <a:moveTo>
                  <a:pt x="4698" y="381888"/>
                </a:moveTo>
                <a:lnTo>
                  <a:pt x="0" y="405891"/>
                </a:lnTo>
                <a:lnTo>
                  <a:pt x="66675" y="418972"/>
                </a:lnTo>
                <a:lnTo>
                  <a:pt x="73025" y="419353"/>
                </a:lnTo>
                <a:lnTo>
                  <a:pt x="77342" y="418464"/>
                </a:lnTo>
                <a:lnTo>
                  <a:pt x="82930" y="417194"/>
                </a:lnTo>
                <a:lnTo>
                  <a:pt x="87629" y="414527"/>
                </a:lnTo>
                <a:lnTo>
                  <a:pt x="91185" y="410463"/>
                </a:lnTo>
                <a:lnTo>
                  <a:pt x="94868" y="406399"/>
                </a:lnTo>
                <a:lnTo>
                  <a:pt x="97281" y="401065"/>
                </a:lnTo>
                <a:lnTo>
                  <a:pt x="98703" y="394207"/>
                </a:lnTo>
                <a:lnTo>
                  <a:pt x="71500" y="394207"/>
                </a:lnTo>
                <a:lnTo>
                  <a:pt x="65531" y="393826"/>
                </a:lnTo>
                <a:lnTo>
                  <a:pt x="4698" y="381888"/>
                </a:lnTo>
                <a:close/>
              </a:path>
              <a:path w="204470" h="419735">
                <a:moveTo>
                  <a:pt x="15493" y="327278"/>
                </a:moveTo>
                <a:lnTo>
                  <a:pt x="10794" y="351281"/>
                </a:lnTo>
                <a:lnTo>
                  <a:pt x="62864" y="361568"/>
                </a:lnTo>
                <a:lnTo>
                  <a:pt x="68960" y="363473"/>
                </a:lnTo>
                <a:lnTo>
                  <a:pt x="76326" y="367537"/>
                </a:lnTo>
                <a:lnTo>
                  <a:pt x="78993" y="370331"/>
                </a:lnTo>
                <a:lnTo>
                  <a:pt x="80503" y="373887"/>
                </a:lnTo>
                <a:lnTo>
                  <a:pt x="81914" y="377062"/>
                </a:lnTo>
                <a:lnTo>
                  <a:pt x="71500" y="394207"/>
                </a:lnTo>
                <a:lnTo>
                  <a:pt x="98703" y="394207"/>
                </a:lnTo>
                <a:lnTo>
                  <a:pt x="99694" y="389127"/>
                </a:lnTo>
                <a:lnTo>
                  <a:pt x="99440" y="384047"/>
                </a:lnTo>
                <a:lnTo>
                  <a:pt x="96392" y="373887"/>
                </a:lnTo>
                <a:lnTo>
                  <a:pt x="93725" y="368807"/>
                </a:lnTo>
                <a:lnTo>
                  <a:pt x="89662" y="363854"/>
                </a:lnTo>
                <a:lnTo>
                  <a:pt x="94995" y="362076"/>
                </a:lnTo>
                <a:lnTo>
                  <a:pt x="99313" y="359282"/>
                </a:lnTo>
                <a:lnTo>
                  <a:pt x="102488" y="355472"/>
                </a:lnTo>
                <a:lnTo>
                  <a:pt x="105790" y="351662"/>
                </a:lnTo>
                <a:lnTo>
                  <a:pt x="107950" y="346836"/>
                </a:lnTo>
                <a:lnTo>
                  <a:pt x="109092" y="341121"/>
                </a:lnTo>
                <a:lnTo>
                  <a:pt x="109228" y="339470"/>
                </a:lnTo>
                <a:lnTo>
                  <a:pt x="79755" y="339470"/>
                </a:lnTo>
                <a:lnTo>
                  <a:pt x="74040" y="338835"/>
                </a:lnTo>
                <a:lnTo>
                  <a:pt x="15493" y="327278"/>
                </a:lnTo>
                <a:close/>
              </a:path>
              <a:path w="204470" h="419735">
                <a:moveTo>
                  <a:pt x="26288" y="272414"/>
                </a:moveTo>
                <a:lnTo>
                  <a:pt x="21462" y="296417"/>
                </a:lnTo>
                <a:lnTo>
                  <a:pt x="65658" y="305053"/>
                </a:lnTo>
                <a:lnTo>
                  <a:pt x="74294" y="306831"/>
                </a:lnTo>
                <a:lnTo>
                  <a:pt x="80390" y="308736"/>
                </a:lnTo>
                <a:lnTo>
                  <a:pt x="83946" y="310768"/>
                </a:lnTo>
                <a:lnTo>
                  <a:pt x="87375" y="312673"/>
                </a:lnTo>
                <a:lnTo>
                  <a:pt x="89915" y="315467"/>
                </a:lnTo>
                <a:lnTo>
                  <a:pt x="92709" y="322071"/>
                </a:lnTo>
                <a:lnTo>
                  <a:pt x="93090" y="325627"/>
                </a:lnTo>
                <a:lnTo>
                  <a:pt x="91693" y="332485"/>
                </a:lnTo>
                <a:lnTo>
                  <a:pt x="90677" y="334771"/>
                </a:lnTo>
                <a:lnTo>
                  <a:pt x="87375" y="337819"/>
                </a:lnTo>
                <a:lnTo>
                  <a:pt x="85216" y="338835"/>
                </a:lnTo>
                <a:lnTo>
                  <a:pt x="82550" y="339089"/>
                </a:lnTo>
                <a:lnTo>
                  <a:pt x="79755" y="339470"/>
                </a:lnTo>
                <a:lnTo>
                  <a:pt x="109228" y="339470"/>
                </a:lnTo>
                <a:lnTo>
                  <a:pt x="109757" y="333027"/>
                </a:lnTo>
                <a:lnTo>
                  <a:pt x="108505" y="325135"/>
                </a:lnTo>
                <a:lnTo>
                  <a:pt x="105324" y="317458"/>
                </a:lnTo>
                <a:lnTo>
                  <a:pt x="100202" y="310006"/>
                </a:lnTo>
                <a:lnTo>
                  <a:pt x="113120" y="310006"/>
                </a:lnTo>
                <a:lnTo>
                  <a:pt x="116966" y="290321"/>
                </a:lnTo>
                <a:lnTo>
                  <a:pt x="26288" y="272414"/>
                </a:lnTo>
                <a:close/>
              </a:path>
              <a:path w="204470" h="419735">
                <a:moveTo>
                  <a:pt x="113120" y="310006"/>
                </a:moveTo>
                <a:lnTo>
                  <a:pt x="100202" y="310006"/>
                </a:lnTo>
                <a:lnTo>
                  <a:pt x="112648" y="312419"/>
                </a:lnTo>
                <a:lnTo>
                  <a:pt x="113120" y="310006"/>
                </a:lnTo>
                <a:close/>
              </a:path>
              <a:path w="204470" h="419735">
                <a:moveTo>
                  <a:pt x="119462" y="238124"/>
                </a:moveTo>
                <a:lnTo>
                  <a:pt x="92837" y="238124"/>
                </a:lnTo>
                <a:lnTo>
                  <a:pt x="119887" y="275716"/>
                </a:lnTo>
                <a:lnTo>
                  <a:pt x="125602" y="246125"/>
                </a:lnTo>
                <a:lnTo>
                  <a:pt x="119462" y="238124"/>
                </a:lnTo>
                <a:close/>
              </a:path>
              <a:path w="204470" h="419735">
                <a:moveTo>
                  <a:pt x="45212" y="176148"/>
                </a:moveTo>
                <a:lnTo>
                  <a:pt x="40385" y="200151"/>
                </a:lnTo>
                <a:lnTo>
                  <a:pt x="69468" y="205866"/>
                </a:lnTo>
                <a:lnTo>
                  <a:pt x="78993" y="219328"/>
                </a:lnTo>
                <a:lnTo>
                  <a:pt x="33781" y="234187"/>
                </a:lnTo>
                <a:lnTo>
                  <a:pt x="28701" y="260095"/>
                </a:lnTo>
                <a:lnTo>
                  <a:pt x="92837" y="238124"/>
                </a:lnTo>
                <a:lnTo>
                  <a:pt x="119462" y="238124"/>
                </a:lnTo>
                <a:lnTo>
                  <a:pt x="99187" y="211708"/>
                </a:lnTo>
                <a:lnTo>
                  <a:pt x="168295" y="211708"/>
                </a:lnTo>
                <a:lnTo>
                  <a:pt x="170433" y="200786"/>
                </a:lnTo>
                <a:lnTo>
                  <a:pt x="45212" y="176148"/>
                </a:lnTo>
                <a:close/>
              </a:path>
              <a:path w="204470" h="419735">
                <a:moveTo>
                  <a:pt x="168295" y="211708"/>
                </a:moveTo>
                <a:lnTo>
                  <a:pt x="99187" y="211708"/>
                </a:lnTo>
                <a:lnTo>
                  <a:pt x="165734" y="224789"/>
                </a:lnTo>
                <a:lnTo>
                  <a:pt x="168295" y="2117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00527" y="2924555"/>
            <a:ext cx="704088" cy="6355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55748" y="3572255"/>
            <a:ext cx="347472" cy="1996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52850" y="3346577"/>
            <a:ext cx="107314" cy="107950"/>
          </a:xfrm>
          <a:custGeom>
            <a:avLst/>
            <a:gdLst/>
            <a:ahLst/>
            <a:cxnLst/>
            <a:rect l="l" t="t" r="r" b="b"/>
            <a:pathLst>
              <a:path w="107314" h="107950">
                <a:moveTo>
                  <a:pt x="61870" y="42037"/>
                </a:moveTo>
                <a:lnTo>
                  <a:pt x="19812" y="42037"/>
                </a:lnTo>
                <a:lnTo>
                  <a:pt x="21589" y="42163"/>
                </a:lnTo>
                <a:lnTo>
                  <a:pt x="24891" y="43434"/>
                </a:lnTo>
                <a:lnTo>
                  <a:pt x="26415" y="44576"/>
                </a:lnTo>
                <a:lnTo>
                  <a:pt x="27686" y="46227"/>
                </a:lnTo>
                <a:lnTo>
                  <a:pt x="59182" y="86360"/>
                </a:lnTo>
                <a:lnTo>
                  <a:pt x="61595" y="89535"/>
                </a:lnTo>
                <a:lnTo>
                  <a:pt x="64388" y="93090"/>
                </a:lnTo>
                <a:lnTo>
                  <a:pt x="67310" y="97155"/>
                </a:lnTo>
                <a:lnTo>
                  <a:pt x="70358" y="101346"/>
                </a:lnTo>
                <a:lnTo>
                  <a:pt x="75057" y="107950"/>
                </a:lnTo>
                <a:lnTo>
                  <a:pt x="87122" y="98425"/>
                </a:lnTo>
                <a:lnTo>
                  <a:pt x="87249" y="92456"/>
                </a:lnTo>
                <a:lnTo>
                  <a:pt x="87502" y="90170"/>
                </a:lnTo>
                <a:lnTo>
                  <a:pt x="88011" y="87630"/>
                </a:lnTo>
                <a:lnTo>
                  <a:pt x="89026" y="84709"/>
                </a:lnTo>
                <a:lnTo>
                  <a:pt x="89915" y="82042"/>
                </a:lnTo>
                <a:lnTo>
                  <a:pt x="91566" y="79121"/>
                </a:lnTo>
                <a:lnTo>
                  <a:pt x="93725" y="75946"/>
                </a:lnTo>
                <a:lnTo>
                  <a:pt x="96012" y="72771"/>
                </a:lnTo>
                <a:lnTo>
                  <a:pt x="98084" y="70612"/>
                </a:lnTo>
                <a:lnTo>
                  <a:pt x="84327" y="70612"/>
                </a:lnTo>
                <a:lnTo>
                  <a:pt x="61870" y="42037"/>
                </a:lnTo>
                <a:close/>
              </a:path>
              <a:path w="107314" h="107950">
                <a:moveTo>
                  <a:pt x="101726" y="57023"/>
                </a:moveTo>
                <a:lnTo>
                  <a:pt x="84327" y="70612"/>
                </a:lnTo>
                <a:lnTo>
                  <a:pt x="98084" y="70612"/>
                </a:lnTo>
                <a:lnTo>
                  <a:pt x="99060" y="69596"/>
                </a:lnTo>
                <a:lnTo>
                  <a:pt x="106807" y="63626"/>
                </a:lnTo>
                <a:lnTo>
                  <a:pt x="101726" y="57023"/>
                </a:lnTo>
                <a:close/>
              </a:path>
              <a:path w="107314" h="107950">
                <a:moveTo>
                  <a:pt x="56514" y="0"/>
                </a:moveTo>
                <a:lnTo>
                  <a:pt x="0" y="44450"/>
                </a:lnTo>
                <a:lnTo>
                  <a:pt x="4063" y="49657"/>
                </a:lnTo>
                <a:lnTo>
                  <a:pt x="5461" y="48640"/>
                </a:lnTo>
                <a:lnTo>
                  <a:pt x="10922" y="45593"/>
                </a:lnTo>
                <a:lnTo>
                  <a:pt x="13970" y="43814"/>
                </a:lnTo>
                <a:lnTo>
                  <a:pt x="16383" y="42799"/>
                </a:lnTo>
                <a:lnTo>
                  <a:pt x="18034" y="42418"/>
                </a:lnTo>
                <a:lnTo>
                  <a:pt x="19812" y="42037"/>
                </a:lnTo>
                <a:lnTo>
                  <a:pt x="61870" y="42037"/>
                </a:lnTo>
                <a:lnTo>
                  <a:pt x="50291" y="27305"/>
                </a:lnTo>
                <a:lnTo>
                  <a:pt x="48767" y="25400"/>
                </a:lnTo>
                <a:lnTo>
                  <a:pt x="48005" y="23495"/>
                </a:lnTo>
                <a:lnTo>
                  <a:pt x="47878" y="20065"/>
                </a:lnTo>
                <a:lnTo>
                  <a:pt x="48260" y="18542"/>
                </a:lnTo>
                <a:lnTo>
                  <a:pt x="49275" y="17018"/>
                </a:lnTo>
                <a:lnTo>
                  <a:pt x="50164" y="15748"/>
                </a:lnTo>
                <a:lnTo>
                  <a:pt x="51815" y="13715"/>
                </a:lnTo>
                <a:lnTo>
                  <a:pt x="54610" y="11049"/>
                </a:lnTo>
                <a:lnTo>
                  <a:pt x="59309" y="6350"/>
                </a:lnTo>
                <a:lnTo>
                  <a:pt x="60578" y="5207"/>
                </a:lnTo>
                <a:lnTo>
                  <a:pt x="56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25290" y="3428110"/>
            <a:ext cx="53975" cy="48260"/>
          </a:xfrm>
          <a:custGeom>
            <a:avLst/>
            <a:gdLst/>
            <a:ahLst/>
            <a:cxnLst/>
            <a:rect l="l" t="t" r="r" b="b"/>
            <a:pathLst>
              <a:path w="53975" h="48260">
                <a:moveTo>
                  <a:pt x="41529" y="0"/>
                </a:moveTo>
                <a:lnTo>
                  <a:pt x="0" y="32638"/>
                </a:lnTo>
                <a:lnTo>
                  <a:pt x="11937" y="47751"/>
                </a:lnTo>
                <a:lnTo>
                  <a:pt x="53467" y="15112"/>
                </a:lnTo>
                <a:lnTo>
                  <a:pt x="415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83915" y="3425825"/>
            <a:ext cx="353695" cy="307340"/>
          </a:xfrm>
          <a:custGeom>
            <a:avLst/>
            <a:gdLst/>
            <a:ahLst/>
            <a:cxnLst/>
            <a:rect l="l" t="t" r="r" b="b"/>
            <a:pathLst>
              <a:path w="353695" h="307339">
                <a:moveTo>
                  <a:pt x="53226" y="256539"/>
                </a:moveTo>
                <a:lnTo>
                  <a:pt x="16256" y="256539"/>
                </a:lnTo>
                <a:lnTo>
                  <a:pt x="17652" y="257809"/>
                </a:lnTo>
                <a:lnTo>
                  <a:pt x="20193" y="260350"/>
                </a:lnTo>
                <a:lnTo>
                  <a:pt x="46355" y="294639"/>
                </a:lnTo>
                <a:lnTo>
                  <a:pt x="52197" y="300989"/>
                </a:lnTo>
                <a:lnTo>
                  <a:pt x="58674" y="306069"/>
                </a:lnTo>
                <a:lnTo>
                  <a:pt x="72517" y="307339"/>
                </a:lnTo>
                <a:lnTo>
                  <a:pt x="79375" y="306069"/>
                </a:lnTo>
                <a:lnTo>
                  <a:pt x="86233" y="300989"/>
                </a:lnTo>
                <a:lnTo>
                  <a:pt x="89408" y="298450"/>
                </a:lnTo>
                <a:lnTo>
                  <a:pt x="92075" y="294639"/>
                </a:lnTo>
                <a:lnTo>
                  <a:pt x="96393" y="289559"/>
                </a:lnTo>
                <a:lnTo>
                  <a:pt x="97917" y="287019"/>
                </a:lnTo>
                <a:lnTo>
                  <a:pt x="98806" y="284479"/>
                </a:lnTo>
                <a:lnTo>
                  <a:pt x="81787" y="284479"/>
                </a:lnTo>
                <a:lnTo>
                  <a:pt x="78232" y="283209"/>
                </a:lnTo>
                <a:lnTo>
                  <a:pt x="74802" y="281939"/>
                </a:lnTo>
                <a:lnTo>
                  <a:pt x="71120" y="279400"/>
                </a:lnTo>
                <a:lnTo>
                  <a:pt x="53226" y="256539"/>
                </a:lnTo>
                <a:close/>
              </a:path>
              <a:path w="353695" h="307339">
                <a:moveTo>
                  <a:pt x="99962" y="219709"/>
                </a:moveTo>
                <a:lnTo>
                  <a:pt x="62102" y="219709"/>
                </a:lnTo>
                <a:lnTo>
                  <a:pt x="63373" y="220979"/>
                </a:lnTo>
                <a:lnTo>
                  <a:pt x="64515" y="220979"/>
                </a:lnTo>
                <a:lnTo>
                  <a:pt x="65786" y="222250"/>
                </a:lnTo>
                <a:lnTo>
                  <a:pt x="67056" y="224789"/>
                </a:lnTo>
                <a:lnTo>
                  <a:pt x="95885" y="260350"/>
                </a:lnTo>
                <a:lnTo>
                  <a:pt x="96012" y="266700"/>
                </a:lnTo>
                <a:lnTo>
                  <a:pt x="95758" y="267969"/>
                </a:lnTo>
                <a:lnTo>
                  <a:pt x="95123" y="270509"/>
                </a:lnTo>
                <a:lnTo>
                  <a:pt x="94614" y="271779"/>
                </a:lnTo>
                <a:lnTo>
                  <a:pt x="93852" y="274319"/>
                </a:lnTo>
                <a:lnTo>
                  <a:pt x="92710" y="275589"/>
                </a:lnTo>
                <a:lnTo>
                  <a:pt x="91694" y="278129"/>
                </a:lnTo>
                <a:lnTo>
                  <a:pt x="90170" y="279400"/>
                </a:lnTo>
                <a:lnTo>
                  <a:pt x="88264" y="280669"/>
                </a:lnTo>
                <a:lnTo>
                  <a:pt x="85089" y="283209"/>
                </a:lnTo>
                <a:lnTo>
                  <a:pt x="81787" y="284479"/>
                </a:lnTo>
                <a:lnTo>
                  <a:pt x="98806" y="284479"/>
                </a:lnTo>
                <a:lnTo>
                  <a:pt x="100330" y="279400"/>
                </a:lnTo>
                <a:lnTo>
                  <a:pt x="100837" y="275589"/>
                </a:lnTo>
                <a:lnTo>
                  <a:pt x="101473" y="273050"/>
                </a:lnTo>
                <a:lnTo>
                  <a:pt x="101981" y="270509"/>
                </a:lnTo>
                <a:lnTo>
                  <a:pt x="102362" y="267969"/>
                </a:lnTo>
                <a:lnTo>
                  <a:pt x="128015" y="267969"/>
                </a:lnTo>
                <a:lnTo>
                  <a:pt x="133223" y="264159"/>
                </a:lnTo>
                <a:lnTo>
                  <a:pt x="136271" y="261619"/>
                </a:lnTo>
                <a:lnTo>
                  <a:pt x="138937" y="259079"/>
                </a:lnTo>
                <a:lnTo>
                  <a:pt x="140970" y="255269"/>
                </a:lnTo>
                <a:lnTo>
                  <a:pt x="143129" y="252729"/>
                </a:lnTo>
                <a:lnTo>
                  <a:pt x="144525" y="250189"/>
                </a:lnTo>
                <a:lnTo>
                  <a:pt x="145414" y="247650"/>
                </a:lnTo>
                <a:lnTo>
                  <a:pt x="128524" y="247650"/>
                </a:lnTo>
                <a:lnTo>
                  <a:pt x="121412" y="245109"/>
                </a:lnTo>
                <a:lnTo>
                  <a:pt x="117856" y="242569"/>
                </a:lnTo>
                <a:lnTo>
                  <a:pt x="99962" y="219709"/>
                </a:lnTo>
                <a:close/>
              </a:path>
              <a:path w="353695" h="307339">
                <a:moveTo>
                  <a:pt x="128015" y="267969"/>
                </a:moveTo>
                <a:lnTo>
                  <a:pt x="102997" y="267969"/>
                </a:lnTo>
                <a:lnTo>
                  <a:pt x="107314" y="269239"/>
                </a:lnTo>
                <a:lnTo>
                  <a:pt x="112140" y="270509"/>
                </a:lnTo>
                <a:lnTo>
                  <a:pt x="122682" y="270509"/>
                </a:lnTo>
                <a:lnTo>
                  <a:pt x="128015" y="267969"/>
                </a:lnTo>
                <a:close/>
              </a:path>
              <a:path w="353695" h="307339">
                <a:moveTo>
                  <a:pt x="40767" y="223519"/>
                </a:moveTo>
                <a:lnTo>
                  <a:pt x="0" y="255269"/>
                </a:lnTo>
                <a:lnTo>
                  <a:pt x="3937" y="260350"/>
                </a:lnTo>
                <a:lnTo>
                  <a:pt x="5461" y="259079"/>
                </a:lnTo>
                <a:lnTo>
                  <a:pt x="6858" y="259079"/>
                </a:lnTo>
                <a:lnTo>
                  <a:pt x="8255" y="257809"/>
                </a:lnTo>
                <a:lnTo>
                  <a:pt x="9525" y="257809"/>
                </a:lnTo>
                <a:lnTo>
                  <a:pt x="10668" y="256539"/>
                </a:lnTo>
                <a:lnTo>
                  <a:pt x="53226" y="256539"/>
                </a:lnTo>
                <a:lnTo>
                  <a:pt x="42290" y="242569"/>
                </a:lnTo>
                <a:lnTo>
                  <a:pt x="41021" y="241300"/>
                </a:lnTo>
                <a:lnTo>
                  <a:pt x="40132" y="238759"/>
                </a:lnTo>
                <a:lnTo>
                  <a:pt x="39497" y="237489"/>
                </a:lnTo>
                <a:lnTo>
                  <a:pt x="38988" y="236219"/>
                </a:lnTo>
                <a:lnTo>
                  <a:pt x="38988" y="234950"/>
                </a:lnTo>
                <a:lnTo>
                  <a:pt x="39624" y="233679"/>
                </a:lnTo>
                <a:lnTo>
                  <a:pt x="40005" y="233679"/>
                </a:lnTo>
                <a:lnTo>
                  <a:pt x="40767" y="232409"/>
                </a:lnTo>
                <a:lnTo>
                  <a:pt x="41783" y="231139"/>
                </a:lnTo>
                <a:lnTo>
                  <a:pt x="44576" y="228600"/>
                </a:lnTo>
                <a:lnTo>
                  <a:pt x="40767" y="223519"/>
                </a:lnTo>
                <a:close/>
              </a:path>
              <a:path w="353695" h="307339">
                <a:moveTo>
                  <a:pt x="146375" y="182879"/>
                </a:moveTo>
                <a:lnTo>
                  <a:pt x="108838" y="182879"/>
                </a:lnTo>
                <a:lnTo>
                  <a:pt x="109982" y="184150"/>
                </a:lnTo>
                <a:lnTo>
                  <a:pt x="111251" y="184150"/>
                </a:lnTo>
                <a:lnTo>
                  <a:pt x="112522" y="185419"/>
                </a:lnTo>
                <a:lnTo>
                  <a:pt x="113792" y="187959"/>
                </a:lnTo>
                <a:lnTo>
                  <a:pt x="142621" y="224789"/>
                </a:lnTo>
                <a:lnTo>
                  <a:pt x="142748" y="229869"/>
                </a:lnTo>
                <a:lnTo>
                  <a:pt x="142494" y="231139"/>
                </a:lnTo>
                <a:lnTo>
                  <a:pt x="141859" y="233679"/>
                </a:lnTo>
                <a:lnTo>
                  <a:pt x="141350" y="234950"/>
                </a:lnTo>
                <a:lnTo>
                  <a:pt x="140462" y="237489"/>
                </a:lnTo>
                <a:lnTo>
                  <a:pt x="139446" y="238759"/>
                </a:lnTo>
                <a:lnTo>
                  <a:pt x="138430" y="241300"/>
                </a:lnTo>
                <a:lnTo>
                  <a:pt x="136906" y="242569"/>
                </a:lnTo>
                <a:lnTo>
                  <a:pt x="134874" y="243839"/>
                </a:lnTo>
                <a:lnTo>
                  <a:pt x="131825" y="246379"/>
                </a:lnTo>
                <a:lnTo>
                  <a:pt x="128524" y="247650"/>
                </a:lnTo>
                <a:lnTo>
                  <a:pt x="145414" y="247650"/>
                </a:lnTo>
                <a:lnTo>
                  <a:pt x="146176" y="246379"/>
                </a:lnTo>
                <a:lnTo>
                  <a:pt x="146812" y="243839"/>
                </a:lnTo>
                <a:lnTo>
                  <a:pt x="147827" y="237489"/>
                </a:lnTo>
                <a:lnTo>
                  <a:pt x="148336" y="234950"/>
                </a:lnTo>
                <a:lnTo>
                  <a:pt x="148717" y="232409"/>
                </a:lnTo>
                <a:lnTo>
                  <a:pt x="169729" y="232409"/>
                </a:lnTo>
                <a:lnTo>
                  <a:pt x="189611" y="214629"/>
                </a:lnTo>
                <a:lnTo>
                  <a:pt x="188626" y="213359"/>
                </a:lnTo>
                <a:lnTo>
                  <a:pt x="173355" y="213359"/>
                </a:lnTo>
                <a:lnTo>
                  <a:pt x="171450" y="212089"/>
                </a:lnTo>
                <a:lnTo>
                  <a:pt x="169545" y="212089"/>
                </a:lnTo>
                <a:lnTo>
                  <a:pt x="168021" y="210819"/>
                </a:lnTo>
                <a:lnTo>
                  <a:pt x="166877" y="209550"/>
                </a:lnTo>
                <a:lnTo>
                  <a:pt x="146375" y="182879"/>
                </a:lnTo>
                <a:close/>
              </a:path>
              <a:path w="353695" h="307339">
                <a:moveTo>
                  <a:pt x="169729" y="232409"/>
                </a:moveTo>
                <a:lnTo>
                  <a:pt x="148971" y="232409"/>
                </a:lnTo>
                <a:lnTo>
                  <a:pt x="156590" y="242569"/>
                </a:lnTo>
                <a:lnTo>
                  <a:pt x="158369" y="242569"/>
                </a:lnTo>
                <a:lnTo>
                  <a:pt x="169729" y="232409"/>
                </a:lnTo>
                <a:close/>
              </a:path>
              <a:path w="353695" h="307339">
                <a:moveTo>
                  <a:pt x="87375" y="186689"/>
                </a:moveTo>
                <a:lnTo>
                  <a:pt x="48513" y="217169"/>
                </a:lnTo>
                <a:lnTo>
                  <a:pt x="52450" y="222250"/>
                </a:lnTo>
                <a:lnTo>
                  <a:pt x="53594" y="222250"/>
                </a:lnTo>
                <a:lnTo>
                  <a:pt x="54737" y="220979"/>
                </a:lnTo>
                <a:lnTo>
                  <a:pt x="55880" y="220979"/>
                </a:lnTo>
                <a:lnTo>
                  <a:pt x="57150" y="219709"/>
                </a:lnTo>
                <a:lnTo>
                  <a:pt x="99962" y="219709"/>
                </a:lnTo>
                <a:lnTo>
                  <a:pt x="89026" y="205739"/>
                </a:lnTo>
                <a:lnTo>
                  <a:pt x="87630" y="203200"/>
                </a:lnTo>
                <a:lnTo>
                  <a:pt x="86613" y="201929"/>
                </a:lnTo>
                <a:lnTo>
                  <a:pt x="86106" y="200659"/>
                </a:lnTo>
                <a:lnTo>
                  <a:pt x="85725" y="199389"/>
                </a:lnTo>
                <a:lnTo>
                  <a:pt x="85725" y="198119"/>
                </a:lnTo>
                <a:lnTo>
                  <a:pt x="86360" y="196850"/>
                </a:lnTo>
                <a:lnTo>
                  <a:pt x="86613" y="196850"/>
                </a:lnTo>
                <a:lnTo>
                  <a:pt x="87375" y="195579"/>
                </a:lnTo>
                <a:lnTo>
                  <a:pt x="91312" y="191769"/>
                </a:lnTo>
                <a:lnTo>
                  <a:pt x="87375" y="186689"/>
                </a:lnTo>
                <a:close/>
              </a:path>
              <a:path w="353695" h="307339">
                <a:moveTo>
                  <a:pt x="185674" y="209550"/>
                </a:moveTo>
                <a:lnTo>
                  <a:pt x="184150" y="210819"/>
                </a:lnTo>
                <a:lnTo>
                  <a:pt x="182499" y="212089"/>
                </a:lnTo>
                <a:lnTo>
                  <a:pt x="180975" y="212089"/>
                </a:lnTo>
                <a:lnTo>
                  <a:pt x="179450" y="213359"/>
                </a:lnTo>
                <a:lnTo>
                  <a:pt x="188626" y="213359"/>
                </a:lnTo>
                <a:lnTo>
                  <a:pt x="185674" y="209550"/>
                </a:lnTo>
                <a:close/>
              </a:path>
              <a:path w="353695" h="307339">
                <a:moveTo>
                  <a:pt x="218416" y="148589"/>
                </a:moveTo>
                <a:lnTo>
                  <a:pt x="153670" y="148589"/>
                </a:lnTo>
                <a:lnTo>
                  <a:pt x="156845" y="149860"/>
                </a:lnTo>
                <a:lnTo>
                  <a:pt x="163514" y="151129"/>
                </a:lnTo>
                <a:lnTo>
                  <a:pt x="201965" y="163829"/>
                </a:lnTo>
                <a:lnTo>
                  <a:pt x="209042" y="166369"/>
                </a:lnTo>
                <a:lnTo>
                  <a:pt x="208280" y="170179"/>
                </a:lnTo>
                <a:lnTo>
                  <a:pt x="207645" y="172719"/>
                </a:lnTo>
                <a:lnTo>
                  <a:pt x="206883" y="175260"/>
                </a:lnTo>
                <a:lnTo>
                  <a:pt x="206248" y="179069"/>
                </a:lnTo>
                <a:lnTo>
                  <a:pt x="204470" y="184150"/>
                </a:lnTo>
                <a:lnTo>
                  <a:pt x="203200" y="187959"/>
                </a:lnTo>
                <a:lnTo>
                  <a:pt x="201675" y="191769"/>
                </a:lnTo>
                <a:lnTo>
                  <a:pt x="200151" y="194309"/>
                </a:lnTo>
                <a:lnTo>
                  <a:pt x="198755" y="198119"/>
                </a:lnTo>
                <a:lnTo>
                  <a:pt x="196214" y="201929"/>
                </a:lnTo>
                <a:lnTo>
                  <a:pt x="192659" y="205739"/>
                </a:lnTo>
                <a:lnTo>
                  <a:pt x="196342" y="210819"/>
                </a:lnTo>
                <a:lnTo>
                  <a:pt x="231139" y="184150"/>
                </a:lnTo>
                <a:lnTo>
                  <a:pt x="230187" y="182879"/>
                </a:lnTo>
                <a:lnTo>
                  <a:pt x="215900" y="182879"/>
                </a:lnTo>
                <a:lnTo>
                  <a:pt x="215773" y="181609"/>
                </a:lnTo>
                <a:lnTo>
                  <a:pt x="215392" y="181609"/>
                </a:lnTo>
                <a:lnTo>
                  <a:pt x="215011" y="180339"/>
                </a:lnTo>
                <a:lnTo>
                  <a:pt x="214502" y="180339"/>
                </a:lnTo>
                <a:lnTo>
                  <a:pt x="214629" y="175260"/>
                </a:lnTo>
                <a:lnTo>
                  <a:pt x="215137" y="170179"/>
                </a:lnTo>
                <a:lnTo>
                  <a:pt x="216026" y="165100"/>
                </a:lnTo>
                <a:lnTo>
                  <a:pt x="217043" y="157479"/>
                </a:lnTo>
                <a:lnTo>
                  <a:pt x="218416" y="148589"/>
                </a:lnTo>
                <a:close/>
              </a:path>
              <a:path w="353695" h="307339">
                <a:moveTo>
                  <a:pt x="236795" y="111760"/>
                </a:moveTo>
                <a:lnTo>
                  <a:pt x="198247" y="111760"/>
                </a:lnTo>
                <a:lnTo>
                  <a:pt x="199644" y="113029"/>
                </a:lnTo>
                <a:lnTo>
                  <a:pt x="200913" y="113029"/>
                </a:lnTo>
                <a:lnTo>
                  <a:pt x="202184" y="114300"/>
                </a:lnTo>
                <a:lnTo>
                  <a:pt x="203454" y="116839"/>
                </a:lnTo>
                <a:lnTo>
                  <a:pt x="215264" y="132079"/>
                </a:lnTo>
                <a:lnTo>
                  <a:pt x="213868" y="138429"/>
                </a:lnTo>
                <a:lnTo>
                  <a:pt x="220218" y="138429"/>
                </a:lnTo>
                <a:lnTo>
                  <a:pt x="275717" y="208279"/>
                </a:lnTo>
                <a:lnTo>
                  <a:pt x="277622" y="208279"/>
                </a:lnTo>
                <a:lnTo>
                  <a:pt x="310388" y="180339"/>
                </a:lnTo>
                <a:lnTo>
                  <a:pt x="292354" y="180339"/>
                </a:lnTo>
                <a:lnTo>
                  <a:pt x="290449" y="179069"/>
                </a:lnTo>
                <a:lnTo>
                  <a:pt x="288417" y="177800"/>
                </a:lnTo>
                <a:lnTo>
                  <a:pt x="286893" y="176529"/>
                </a:lnTo>
                <a:lnTo>
                  <a:pt x="285750" y="173989"/>
                </a:lnTo>
                <a:lnTo>
                  <a:pt x="236795" y="111760"/>
                </a:lnTo>
                <a:close/>
              </a:path>
              <a:path w="353695" h="307339">
                <a:moveTo>
                  <a:pt x="136144" y="148589"/>
                </a:moveTo>
                <a:lnTo>
                  <a:pt x="95123" y="180339"/>
                </a:lnTo>
                <a:lnTo>
                  <a:pt x="99060" y="185419"/>
                </a:lnTo>
                <a:lnTo>
                  <a:pt x="100202" y="185419"/>
                </a:lnTo>
                <a:lnTo>
                  <a:pt x="101346" y="184150"/>
                </a:lnTo>
                <a:lnTo>
                  <a:pt x="103759" y="184150"/>
                </a:lnTo>
                <a:lnTo>
                  <a:pt x="104775" y="182879"/>
                </a:lnTo>
                <a:lnTo>
                  <a:pt x="146375" y="182879"/>
                </a:lnTo>
                <a:lnTo>
                  <a:pt x="135636" y="168910"/>
                </a:lnTo>
                <a:lnTo>
                  <a:pt x="134238" y="167639"/>
                </a:lnTo>
                <a:lnTo>
                  <a:pt x="133476" y="166369"/>
                </a:lnTo>
                <a:lnTo>
                  <a:pt x="132969" y="162560"/>
                </a:lnTo>
                <a:lnTo>
                  <a:pt x="133350" y="161289"/>
                </a:lnTo>
                <a:lnTo>
                  <a:pt x="135000" y="158750"/>
                </a:lnTo>
                <a:lnTo>
                  <a:pt x="135762" y="157479"/>
                </a:lnTo>
                <a:lnTo>
                  <a:pt x="137795" y="154939"/>
                </a:lnTo>
                <a:lnTo>
                  <a:pt x="140081" y="153669"/>
                </a:lnTo>
                <a:lnTo>
                  <a:pt x="136144" y="148589"/>
                </a:lnTo>
                <a:close/>
              </a:path>
              <a:path w="353695" h="307339">
                <a:moveTo>
                  <a:pt x="227330" y="179069"/>
                </a:moveTo>
                <a:lnTo>
                  <a:pt x="224027" y="180339"/>
                </a:lnTo>
                <a:lnTo>
                  <a:pt x="221487" y="181609"/>
                </a:lnTo>
                <a:lnTo>
                  <a:pt x="219710" y="182879"/>
                </a:lnTo>
                <a:lnTo>
                  <a:pt x="230187" y="182879"/>
                </a:lnTo>
                <a:lnTo>
                  <a:pt x="227330" y="179069"/>
                </a:lnTo>
                <a:close/>
              </a:path>
              <a:path w="353695" h="307339">
                <a:moveTo>
                  <a:pt x="306450" y="175260"/>
                </a:moveTo>
                <a:lnTo>
                  <a:pt x="304926" y="176529"/>
                </a:lnTo>
                <a:lnTo>
                  <a:pt x="303149" y="177800"/>
                </a:lnTo>
                <a:lnTo>
                  <a:pt x="301117" y="177800"/>
                </a:lnTo>
                <a:lnTo>
                  <a:pt x="299085" y="179069"/>
                </a:lnTo>
                <a:lnTo>
                  <a:pt x="297434" y="180339"/>
                </a:lnTo>
                <a:lnTo>
                  <a:pt x="310388" y="180339"/>
                </a:lnTo>
                <a:lnTo>
                  <a:pt x="306450" y="175260"/>
                </a:lnTo>
                <a:close/>
              </a:path>
              <a:path w="353695" h="307339">
                <a:moveTo>
                  <a:pt x="169163" y="123189"/>
                </a:moveTo>
                <a:lnTo>
                  <a:pt x="136906" y="148589"/>
                </a:lnTo>
                <a:lnTo>
                  <a:pt x="140843" y="152400"/>
                </a:lnTo>
                <a:lnTo>
                  <a:pt x="143001" y="151129"/>
                </a:lnTo>
                <a:lnTo>
                  <a:pt x="145542" y="149860"/>
                </a:lnTo>
                <a:lnTo>
                  <a:pt x="150875" y="148589"/>
                </a:lnTo>
                <a:lnTo>
                  <a:pt x="218416" y="148589"/>
                </a:lnTo>
                <a:lnTo>
                  <a:pt x="219201" y="143510"/>
                </a:lnTo>
                <a:lnTo>
                  <a:pt x="220218" y="138429"/>
                </a:lnTo>
                <a:lnTo>
                  <a:pt x="213868" y="138429"/>
                </a:lnTo>
                <a:lnTo>
                  <a:pt x="207645" y="135889"/>
                </a:lnTo>
                <a:lnTo>
                  <a:pt x="201040" y="134619"/>
                </a:lnTo>
                <a:lnTo>
                  <a:pt x="193929" y="132079"/>
                </a:lnTo>
                <a:lnTo>
                  <a:pt x="188380" y="129539"/>
                </a:lnTo>
                <a:lnTo>
                  <a:pt x="182403" y="128269"/>
                </a:lnTo>
                <a:lnTo>
                  <a:pt x="175998" y="125729"/>
                </a:lnTo>
                <a:lnTo>
                  <a:pt x="169163" y="123189"/>
                </a:lnTo>
                <a:close/>
              </a:path>
              <a:path w="353695" h="307339">
                <a:moveTo>
                  <a:pt x="329426" y="57150"/>
                </a:moveTo>
                <a:lnTo>
                  <a:pt x="318643" y="57150"/>
                </a:lnTo>
                <a:lnTo>
                  <a:pt x="333629" y="82550"/>
                </a:lnTo>
                <a:lnTo>
                  <a:pt x="280670" y="123189"/>
                </a:lnTo>
                <a:lnTo>
                  <a:pt x="295529" y="142239"/>
                </a:lnTo>
                <a:lnTo>
                  <a:pt x="353440" y="97789"/>
                </a:lnTo>
                <a:lnTo>
                  <a:pt x="329426" y="57150"/>
                </a:lnTo>
                <a:close/>
              </a:path>
              <a:path w="353695" h="307339">
                <a:moveTo>
                  <a:pt x="226313" y="77469"/>
                </a:moveTo>
                <a:lnTo>
                  <a:pt x="183769" y="110489"/>
                </a:lnTo>
                <a:lnTo>
                  <a:pt x="187706" y="116839"/>
                </a:lnTo>
                <a:lnTo>
                  <a:pt x="188849" y="115569"/>
                </a:lnTo>
                <a:lnTo>
                  <a:pt x="190119" y="114300"/>
                </a:lnTo>
                <a:lnTo>
                  <a:pt x="191388" y="114300"/>
                </a:lnTo>
                <a:lnTo>
                  <a:pt x="192659" y="113029"/>
                </a:lnTo>
                <a:lnTo>
                  <a:pt x="194945" y="113029"/>
                </a:lnTo>
                <a:lnTo>
                  <a:pt x="196723" y="111760"/>
                </a:lnTo>
                <a:lnTo>
                  <a:pt x="236795" y="111760"/>
                </a:lnTo>
                <a:lnTo>
                  <a:pt x="225806" y="97789"/>
                </a:lnTo>
                <a:lnTo>
                  <a:pt x="224409" y="96519"/>
                </a:lnTo>
                <a:lnTo>
                  <a:pt x="223647" y="95250"/>
                </a:lnTo>
                <a:lnTo>
                  <a:pt x="223393" y="93979"/>
                </a:lnTo>
                <a:lnTo>
                  <a:pt x="223012" y="91439"/>
                </a:lnTo>
                <a:lnTo>
                  <a:pt x="223393" y="90169"/>
                </a:lnTo>
                <a:lnTo>
                  <a:pt x="224536" y="88900"/>
                </a:lnTo>
                <a:lnTo>
                  <a:pt x="225171" y="87629"/>
                </a:lnTo>
                <a:lnTo>
                  <a:pt x="226060" y="86360"/>
                </a:lnTo>
                <a:lnTo>
                  <a:pt x="230124" y="82550"/>
                </a:lnTo>
                <a:lnTo>
                  <a:pt x="226313" y="77469"/>
                </a:lnTo>
                <a:close/>
              </a:path>
              <a:path w="353695" h="307339">
                <a:moveTo>
                  <a:pt x="293750" y="0"/>
                </a:moveTo>
                <a:lnTo>
                  <a:pt x="256159" y="13969"/>
                </a:lnTo>
                <a:lnTo>
                  <a:pt x="233807" y="46989"/>
                </a:lnTo>
                <a:lnTo>
                  <a:pt x="232711" y="55879"/>
                </a:lnTo>
                <a:lnTo>
                  <a:pt x="233616" y="64769"/>
                </a:lnTo>
                <a:lnTo>
                  <a:pt x="256286" y="91439"/>
                </a:lnTo>
                <a:lnTo>
                  <a:pt x="261620" y="93979"/>
                </a:lnTo>
                <a:lnTo>
                  <a:pt x="277749" y="93979"/>
                </a:lnTo>
                <a:lnTo>
                  <a:pt x="282956" y="92710"/>
                </a:lnTo>
                <a:lnTo>
                  <a:pt x="287527" y="90169"/>
                </a:lnTo>
                <a:lnTo>
                  <a:pt x="292226" y="87629"/>
                </a:lnTo>
                <a:lnTo>
                  <a:pt x="296545" y="85089"/>
                </a:lnTo>
                <a:lnTo>
                  <a:pt x="305943" y="77469"/>
                </a:lnTo>
                <a:lnTo>
                  <a:pt x="309880" y="73660"/>
                </a:lnTo>
                <a:lnTo>
                  <a:pt x="291084" y="73660"/>
                </a:lnTo>
                <a:lnTo>
                  <a:pt x="277749" y="71119"/>
                </a:lnTo>
                <a:lnTo>
                  <a:pt x="271780" y="66039"/>
                </a:lnTo>
                <a:lnTo>
                  <a:pt x="266826" y="59689"/>
                </a:lnTo>
                <a:lnTo>
                  <a:pt x="263271" y="55879"/>
                </a:lnTo>
                <a:lnTo>
                  <a:pt x="260731" y="52069"/>
                </a:lnTo>
                <a:lnTo>
                  <a:pt x="258952" y="46989"/>
                </a:lnTo>
                <a:lnTo>
                  <a:pt x="257301" y="43179"/>
                </a:lnTo>
                <a:lnTo>
                  <a:pt x="256539" y="38100"/>
                </a:lnTo>
                <a:lnTo>
                  <a:pt x="256539" y="30479"/>
                </a:lnTo>
                <a:lnTo>
                  <a:pt x="265302" y="16510"/>
                </a:lnTo>
                <a:lnTo>
                  <a:pt x="266573" y="15239"/>
                </a:lnTo>
                <a:lnTo>
                  <a:pt x="267970" y="13969"/>
                </a:lnTo>
                <a:lnTo>
                  <a:pt x="269621" y="13969"/>
                </a:lnTo>
                <a:lnTo>
                  <a:pt x="271272" y="12700"/>
                </a:lnTo>
                <a:lnTo>
                  <a:pt x="272796" y="11429"/>
                </a:lnTo>
                <a:lnTo>
                  <a:pt x="307467" y="11429"/>
                </a:lnTo>
                <a:lnTo>
                  <a:pt x="304926" y="7619"/>
                </a:lnTo>
                <a:lnTo>
                  <a:pt x="300609" y="2539"/>
                </a:lnTo>
                <a:lnTo>
                  <a:pt x="293750" y="0"/>
                </a:lnTo>
                <a:close/>
              </a:path>
              <a:path w="353695" h="307339">
                <a:moveTo>
                  <a:pt x="320421" y="41910"/>
                </a:moveTo>
                <a:lnTo>
                  <a:pt x="313817" y="44450"/>
                </a:lnTo>
                <a:lnTo>
                  <a:pt x="313689" y="48260"/>
                </a:lnTo>
                <a:lnTo>
                  <a:pt x="312927" y="53339"/>
                </a:lnTo>
                <a:lnTo>
                  <a:pt x="311404" y="57150"/>
                </a:lnTo>
                <a:lnTo>
                  <a:pt x="309752" y="60960"/>
                </a:lnTo>
                <a:lnTo>
                  <a:pt x="306959" y="64769"/>
                </a:lnTo>
                <a:lnTo>
                  <a:pt x="302640" y="67310"/>
                </a:lnTo>
                <a:lnTo>
                  <a:pt x="297180" y="72389"/>
                </a:lnTo>
                <a:lnTo>
                  <a:pt x="291084" y="73660"/>
                </a:lnTo>
                <a:lnTo>
                  <a:pt x="309880" y="73660"/>
                </a:lnTo>
                <a:lnTo>
                  <a:pt x="315468" y="64769"/>
                </a:lnTo>
                <a:lnTo>
                  <a:pt x="317500" y="60960"/>
                </a:lnTo>
                <a:lnTo>
                  <a:pt x="318643" y="57150"/>
                </a:lnTo>
                <a:lnTo>
                  <a:pt x="329426" y="57150"/>
                </a:lnTo>
                <a:lnTo>
                  <a:pt x="320421" y="41910"/>
                </a:lnTo>
                <a:close/>
              </a:path>
              <a:path w="353695" h="307339">
                <a:moveTo>
                  <a:pt x="307467" y="11429"/>
                </a:moveTo>
                <a:lnTo>
                  <a:pt x="274193" y="11429"/>
                </a:lnTo>
                <a:lnTo>
                  <a:pt x="274827" y="13969"/>
                </a:lnTo>
                <a:lnTo>
                  <a:pt x="275717" y="15239"/>
                </a:lnTo>
                <a:lnTo>
                  <a:pt x="277113" y="19050"/>
                </a:lnTo>
                <a:lnTo>
                  <a:pt x="287527" y="33019"/>
                </a:lnTo>
                <a:lnTo>
                  <a:pt x="295148" y="33019"/>
                </a:lnTo>
                <a:lnTo>
                  <a:pt x="298958" y="31750"/>
                </a:lnTo>
                <a:lnTo>
                  <a:pt x="302513" y="27939"/>
                </a:lnTo>
                <a:lnTo>
                  <a:pt x="305943" y="25400"/>
                </a:lnTo>
                <a:lnTo>
                  <a:pt x="307848" y="22860"/>
                </a:lnTo>
                <a:lnTo>
                  <a:pt x="308229" y="19050"/>
                </a:lnTo>
                <a:lnTo>
                  <a:pt x="308483" y="15239"/>
                </a:lnTo>
                <a:lnTo>
                  <a:pt x="307467" y="114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30508" y="5660608"/>
            <a:ext cx="385001" cy="2791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91840" y="5489447"/>
            <a:ext cx="626363" cy="5623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79520" y="3933444"/>
            <a:ext cx="676655" cy="9464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75633" y="3284728"/>
            <a:ext cx="407670" cy="1946275"/>
          </a:xfrm>
          <a:custGeom>
            <a:avLst/>
            <a:gdLst/>
            <a:ahLst/>
            <a:cxnLst/>
            <a:rect l="l" t="t" r="r" b="b"/>
            <a:pathLst>
              <a:path w="407670" h="1946275">
                <a:moveTo>
                  <a:pt x="12953" y="1832483"/>
                </a:moveTo>
                <a:lnTo>
                  <a:pt x="7874" y="1834388"/>
                </a:lnTo>
                <a:lnTo>
                  <a:pt x="2666" y="1836166"/>
                </a:lnTo>
                <a:lnTo>
                  <a:pt x="0" y="1841881"/>
                </a:lnTo>
                <a:lnTo>
                  <a:pt x="1904" y="1847088"/>
                </a:lnTo>
                <a:lnTo>
                  <a:pt x="37464" y="1946021"/>
                </a:lnTo>
                <a:lnTo>
                  <a:pt x="52587" y="1928495"/>
                </a:lnTo>
                <a:lnTo>
                  <a:pt x="50800" y="1928495"/>
                </a:lnTo>
                <a:lnTo>
                  <a:pt x="31241" y="1924939"/>
                </a:lnTo>
                <a:lnTo>
                  <a:pt x="37950" y="1888715"/>
                </a:lnTo>
                <a:lnTo>
                  <a:pt x="20574" y="1840357"/>
                </a:lnTo>
                <a:lnTo>
                  <a:pt x="18668" y="1835150"/>
                </a:lnTo>
                <a:lnTo>
                  <a:pt x="12953" y="1832483"/>
                </a:lnTo>
                <a:close/>
              </a:path>
              <a:path w="407670" h="1946275">
                <a:moveTo>
                  <a:pt x="37950" y="1888715"/>
                </a:moveTo>
                <a:lnTo>
                  <a:pt x="31241" y="1924939"/>
                </a:lnTo>
                <a:lnTo>
                  <a:pt x="50800" y="1928495"/>
                </a:lnTo>
                <a:lnTo>
                  <a:pt x="51740" y="1923415"/>
                </a:lnTo>
                <a:lnTo>
                  <a:pt x="50418" y="1923415"/>
                </a:lnTo>
                <a:lnTo>
                  <a:pt x="33527" y="1920240"/>
                </a:lnTo>
                <a:lnTo>
                  <a:pt x="44641" y="1907335"/>
                </a:lnTo>
                <a:lnTo>
                  <a:pt x="37950" y="1888715"/>
                </a:lnTo>
                <a:close/>
              </a:path>
              <a:path w="407670" h="1946275">
                <a:moveTo>
                  <a:pt x="100964" y="1848739"/>
                </a:moveTo>
                <a:lnTo>
                  <a:pt x="94741" y="1849247"/>
                </a:lnTo>
                <a:lnTo>
                  <a:pt x="91058" y="1853438"/>
                </a:lnTo>
                <a:lnTo>
                  <a:pt x="57479" y="1892429"/>
                </a:lnTo>
                <a:lnTo>
                  <a:pt x="50800" y="1928495"/>
                </a:lnTo>
                <a:lnTo>
                  <a:pt x="52587" y="1928495"/>
                </a:lnTo>
                <a:lnTo>
                  <a:pt x="106171" y="1866392"/>
                </a:lnTo>
                <a:lnTo>
                  <a:pt x="109727" y="1862201"/>
                </a:lnTo>
                <a:lnTo>
                  <a:pt x="109219" y="1855978"/>
                </a:lnTo>
                <a:lnTo>
                  <a:pt x="105028" y="1852422"/>
                </a:lnTo>
                <a:lnTo>
                  <a:pt x="100964" y="1848739"/>
                </a:lnTo>
                <a:close/>
              </a:path>
              <a:path w="407670" h="1946275">
                <a:moveTo>
                  <a:pt x="44641" y="1907335"/>
                </a:moveTo>
                <a:lnTo>
                  <a:pt x="33527" y="1920240"/>
                </a:lnTo>
                <a:lnTo>
                  <a:pt x="50418" y="1923415"/>
                </a:lnTo>
                <a:lnTo>
                  <a:pt x="44641" y="1907335"/>
                </a:lnTo>
                <a:close/>
              </a:path>
              <a:path w="407670" h="1946275">
                <a:moveTo>
                  <a:pt x="57479" y="1892429"/>
                </a:moveTo>
                <a:lnTo>
                  <a:pt x="44641" y="1907335"/>
                </a:lnTo>
                <a:lnTo>
                  <a:pt x="50418" y="1923415"/>
                </a:lnTo>
                <a:lnTo>
                  <a:pt x="51740" y="1923415"/>
                </a:lnTo>
                <a:lnTo>
                  <a:pt x="57479" y="1892429"/>
                </a:lnTo>
                <a:close/>
              </a:path>
              <a:path w="407670" h="1946275">
                <a:moveTo>
                  <a:pt x="387730" y="0"/>
                </a:moveTo>
                <a:lnTo>
                  <a:pt x="37950" y="1888715"/>
                </a:lnTo>
                <a:lnTo>
                  <a:pt x="44641" y="1907335"/>
                </a:lnTo>
                <a:lnTo>
                  <a:pt x="57479" y="1892429"/>
                </a:lnTo>
                <a:lnTo>
                  <a:pt x="407288" y="3556"/>
                </a:lnTo>
                <a:lnTo>
                  <a:pt x="38773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76600" y="4436364"/>
            <a:ext cx="739139" cy="4785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67555" y="5300471"/>
            <a:ext cx="470915" cy="2895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40708" y="5228844"/>
            <a:ext cx="288290" cy="360045"/>
          </a:xfrm>
          <a:custGeom>
            <a:avLst/>
            <a:gdLst/>
            <a:ahLst/>
            <a:cxnLst/>
            <a:rect l="l" t="t" r="r" b="b"/>
            <a:pathLst>
              <a:path w="288289" h="360045">
                <a:moveTo>
                  <a:pt x="0" y="0"/>
                </a:moveTo>
                <a:lnTo>
                  <a:pt x="288036" y="360044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40708" y="5300471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288036" y="0"/>
                </a:moveTo>
                <a:lnTo>
                  <a:pt x="0" y="288035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15411" y="3645408"/>
            <a:ext cx="470915" cy="2895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988564" y="3572255"/>
            <a:ext cx="288290" cy="360045"/>
          </a:xfrm>
          <a:custGeom>
            <a:avLst/>
            <a:gdLst/>
            <a:ahLst/>
            <a:cxnLst/>
            <a:rect l="l" t="t" r="r" b="b"/>
            <a:pathLst>
              <a:path w="288289" h="360045">
                <a:moveTo>
                  <a:pt x="0" y="0"/>
                </a:moveTo>
                <a:lnTo>
                  <a:pt x="288036" y="360045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988564" y="3645408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288036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204" y="981455"/>
            <a:ext cx="5311140" cy="5564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532" y="455929"/>
            <a:ext cx="7580630" cy="621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24455"/>
                </a:solidFill>
              </a:rPr>
              <a:t>Prawdopodobne fazy szerzenia się ASF na</a:t>
            </a:r>
            <a:r>
              <a:rPr sz="2000" spc="-145" dirty="0">
                <a:solidFill>
                  <a:srgbClr val="424455"/>
                </a:solidFill>
              </a:rPr>
              <a:t> </a:t>
            </a:r>
            <a:r>
              <a:rPr sz="2000" dirty="0">
                <a:solidFill>
                  <a:srgbClr val="424455"/>
                </a:solidFill>
              </a:rPr>
              <a:t>obszarach</a:t>
            </a:r>
            <a:endParaRPr sz="2000"/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24455"/>
                </a:solidFill>
              </a:rPr>
              <a:t>o dużej liczbie chlewni przyzagrodowych i gęstości</a:t>
            </a:r>
            <a:r>
              <a:rPr sz="2000" spc="-95" dirty="0">
                <a:solidFill>
                  <a:srgbClr val="424455"/>
                </a:solidFill>
              </a:rPr>
              <a:t> </a:t>
            </a:r>
            <a:r>
              <a:rPr sz="2000" dirty="0">
                <a:solidFill>
                  <a:srgbClr val="424455"/>
                </a:solidFill>
              </a:rPr>
              <a:t>dzików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1259586" y="3140964"/>
            <a:ext cx="631507" cy="492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44535" y="3496564"/>
            <a:ext cx="591405" cy="448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48560" y="3355847"/>
            <a:ext cx="113664" cy="302260"/>
          </a:xfrm>
          <a:custGeom>
            <a:avLst/>
            <a:gdLst/>
            <a:ahLst/>
            <a:cxnLst/>
            <a:rect l="l" t="t" r="r" b="b"/>
            <a:pathLst>
              <a:path w="113664" h="302260">
                <a:moveTo>
                  <a:pt x="13462" y="187451"/>
                </a:moveTo>
                <a:lnTo>
                  <a:pt x="2920" y="190500"/>
                </a:lnTo>
                <a:lnTo>
                  <a:pt x="0" y="196087"/>
                </a:lnTo>
                <a:lnTo>
                  <a:pt x="1524" y="201294"/>
                </a:lnTo>
                <a:lnTo>
                  <a:pt x="31876" y="302006"/>
                </a:lnTo>
                <a:lnTo>
                  <a:pt x="47940" y="285241"/>
                </a:lnTo>
                <a:lnTo>
                  <a:pt x="46100" y="285241"/>
                </a:lnTo>
                <a:lnTo>
                  <a:pt x="26796" y="280669"/>
                </a:lnTo>
                <a:lnTo>
                  <a:pt x="35398" y="244871"/>
                </a:lnTo>
                <a:lnTo>
                  <a:pt x="20574" y="195579"/>
                </a:lnTo>
                <a:lnTo>
                  <a:pt x="18922" y="190373"/>
                </a:lnTo>
                <a:lnTo>
                  <a:pt x="13462" y="187451"/>
                </a:lnTo>
                <a:close/>
              </a:path>
              <a:path w="113664" h="302260">
                <a:moveTo>
                  <a:pt x="35398" y="244871"/>
                </a:moveTo>
                <a:lnTo>
                  <a:pt x="26796" y="280669"/>
                </a:lnTo>
                <a:lnTo>
                  <a:pt x="46100" y="285241"/>
                </a:lnTo>
                <a:lnTo>
                  <a:pt x="47352" y="280034"/>
                </a:lnTo>
                <a:lnTo>
                  <a:pt x="45974" y="280034"/>
                </a:lnTo>
                <a:lnTo>
                  <a:pt x="29337" y="276097"/>
                </a:lnTo>
                <a:lnTo>
                  <a:pt x="41092" y="263803"/>
                </a:lnTo>
                <a:lnTo>
                  <a:pt x="35398" y="244871"/>
                </a:lnTo>
                <a:close/>
              </a:path>
              <a:path w="113664" h="302260">
                <a:moveTo>
                  <a:pt x="100330" y="208279"/>
                </a:moveTo>
                <a:lnTo>
                  <a:pt x="94106" y="208406"/>
                </a:lnTo>
                <a:lnTo>
                  <a:pt x="90296" y="212343"/>
                </a:lnTo>
                <a:lnTo>
                  <a:pt x="54661" y="249612"/>
                </a:lnTo>
                <a:lnTo>
                  <a:pt x="46100" y="285241"/>
                </a:lnTo>
                <a:lnTo>
                  <a:pt x="47940" y="285241"/>
                </a:lnTo>
                <a:lnTo>
                  <a:pt x="104647" y="226060"/>
                </a:lnTo>
                <a:lnTo>
                  <a:pt x="108457" y="222123"/>
                </a:lnTo>
                <a:lnTo>
                  <a:pt x="108331" y="215900"/>
                </a:lnTo>
                <a:lnTo>
                  <a:pt x="104393" y="212089"/>
                </a:lnTo>
                <a:lnTo>
                  <a:pt x="100330" y="208279"/>
                </a:lnTo>
                <a:close/>
              </a:path>
              <a:path w="113664" h="302260">
                <a:moveTo>
                  <a:pt x="41092" y="263803"/>
                </a:moveTo>
                <a:lnTo>
                  <a:pt x="29337" y="276097"/>
                </a:lnTo>
                <a:lnTo>
                  <a:pt x="45974" y="280034"/>
                </a:lnTo>
                <a:lnTo>
                  <a:pt x="41092" y="263803"/>
                </a:lnTo>
                <a:close/>
              </a:path>
              <a:path w="113664" h="302260">
                <a:moveTo>
                  <a:pt x="54661" y="249612"/>
                </a:moveTo>
                <a:lnTo>
                  <a:pt x="41092" y="263803"/>
                </a:lnTo>
                <a:lnTo>
                  <a:pt x="45974" y="280034"/>
                </a:lnTo>
                <a:lnTo>
                  <a:pt x="47352" y="280034"/>
                </a:lnTo>
                <a:lnTo>
                  <a:pt x="54661" y="249612"/>
                </a:lnTo>
                <a:close/>
              </a:path>
              <a:path w="113664" h="302260">
                <a:moveTo>
                  <a:pt x="94233" y="0"/>
                </a:moveTo>
                <a:lnTo>
                  <a:pt x="35398" y="244871"/>
                </a:lnTo>
                <a:lnTo>
                  <a:pt x="41092" y="263803"/>
                </a:lnTo>
                <a:lnTo>
                  <a:pt x="54661" y="249612"/>
                </a:lnTo>
                <a:lnTo>
                  <a:pt x="113537" y="4572"/>
                </a:lnTo>
                <a:lnTo>
                  <a:pt x="9423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7196" y="3645408"/>
            <a:ext cx="342900" cy="192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79676" y="2493264"/>
            <a:ext cx="469392" cy="263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9676" y="2852927"/>
            <a:ext cx="341375" cy="192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12492" y="2276855"/>
            <a:ext cx="469392" cy="265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5232" y="3860291"/>
            <a:ext cx="470916" cy="265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48383" y="1772411"/>
            <a:ext cx="496823" cy="7498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0011" y="4221479"/>
            <a:ext cx="385572" cy="580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7196" y="2276855"/>
            <a:ext cx="338328" cy="509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51304" y="1772411"/>
            <a:ext cx="385571" cy="5806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9160" y="2781300"/>
            <a:ext cx="449579" cy="678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48383" y="2636520"/>
            <a:ext cx="353567" cy="534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15411" y="2570988"/>
            <a:ext cx="705612" cy="6355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72155" y="3147060"/>
            <a:ext cx="347471" cy="198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68347" y="3300095"/>
            <a:ext cx="937894" cy="145415"/>
          </a:xfrm>
          <a:custGeom>
            <a:avLst/>
            <a:gdLst/>
            <a:ahLst/>
            <a:cxnLst/>
            <a:rect l="l" t="t" r="r" b="b"/>
            <a:pathLst>
              <a:path w="937894" h="145414">
                <a:moveTo>
                  <a:pt x="83194" y="49990"/>
                </a:moveTo>
                <a:lnTo>
                  <a:pt x="57356" y="62489"/>
                </a:lnTo>
                <a:lnTo>
                  <a:pt x="80986" y="78825"/>
                </a:lnTo>
                <a:lnTo>
                  <a:pt x="935101" y="145160"/>
                </a:lnTo>
                <a:lnTo>
                  <a:pt x="937386" y="116331"/>
                </a:lnTo>
                <a:lnTo>
                  <a:pt x="83194" y="49990"/>
                </a:lnTo>
                <a:close/>
              </a:path>
              <a:path w="937894" h="145414">
                <a:moveTo>
                  <a:pt x="120141" y="0"/>
                </a:moveTo>
                <a:lnTo>
                  <a:pt x="112902" y="3428"/>
                </a:lnTo>
                <a:lnTo>
                  <a:pt x="0" y="58038"/>
                </a:lnTo>
                <a:lnTo>
                  <a:pt x="109727" y="133984"/>
                </a:lnTo>
                <a:lnTo>
                  <a:pt x="118744" y="132333"/>
                </a:lnTo>
                <a:lnTo>
                  <a:pt x="127888" y="119125"/>
                </a:lnTo>
                <a:lnTo>
                  <a:pt x="126237" y="110108"/>
                </a:lnTo>
                <a:lnTo>
                  <a:pt x="80986" y="78825"/>
                </a:lnTo>
                <a:lnTo>
                  <a:pt x="27558" y="74675"/>
                </a:lnTo>
                <a:lnTo>
                  <a:pt x="29844" y="45846"/>
                </a:lnTo>
                <a:lnTo>
                  <a:pt x="91759" y="45846"/>
                </a:lnTo>
                <a:lnTo>
                  <a:pt x="132714" y="26034"/>
                </a:lnTo>
                <a:lnTo>
                  <a:pt x="135762" y="17399"/>
                </a:lnTo>
                <a:lnTo>
                  <a:pt x="132206" y="10159"/>
                </a:lnTo>
                <a:lnTo>
                  <a:pt x="128777" y="2920"/>
                </a:lnTo>
                <a:lnTo>
                  <a:pt x="120141" y="0"/>
                </a:lnTo>
                <a:close/>
              </a:path>
              <a:path w="937894" h="145414">
                <a:moveTo>
                  <a:pt x="29844" y="45846"/>
                </a:moveTo>
                <a:lnTo>
                  <a:pt x="27558" y="74675"/>
                </a:lnTo>
                <a:lnTo>
                  <a:pt x="80986" y="78825"/>
                </a:lnTo>
                <a:lnTo>
                  <a:pt x="72963" y="73278"/>
                </a:lnTo>
                <a:lnTo>
                  <a:pt x="35051" y="73278"/>
                </a:lnTo>
                <a:lnTo>
                  <a:pt x="36956" y="48387"/>
                </a:lnTo>
                <a:lnTo>
                  <a:pt x="62549" y="48387"/>
                </a:lnTo>
                <a:lnTo>
                  <a:pt x="29844" y="45846"/>
                </a:lnTo>
                <a:close/>
              </a:path>
              <a:path w="937894" h="145414">
                <a:moveTo>
                  <a:pt x="36956" y="48387"/>
                </a:moveTo>
                <a:lnTo>
                  <a:pt x="35051" y="73278"/>
                </a:lnTo>
                <a:lnTo>
                  <a:pt x="57356" y="62489"/>
                </a:lnTo>
                <a:lnTo>
                  <a:pt x="36956" y="48387"/>
                </a:lnTo>
                <a:close/>
              </a:path>
              <a:path w="937894" h="145414">
                <a:moveTo>
                  <a:pt x="57356" y="62489"/>
                </a:moveTo>
                <a:lnTo>
                  <a:pt x="35051" y="73278"/>
                </a:lnTo>
                <a:lnTo>
                  <a:pt x="72963" y="73278"/>
                </a:lnTo>
                <a:lnTo>
                  <a:pt x="57356" y="62489"/>
                </a:lnTo>
                <a:close/>
              </a:path>
              <a:path w="937894" h="145414">
                <a:moveTo>
                  <a:pt x="62549" y="48387"/>
                </a:moveTo>
                <a:lnTo>
                  <a:pt x="36956" y="48387"/>
                </a:lnTo>
                <a:lnTo>
                  <a:pt x="57356" y="62489"/>
                </a:lnTo>
                <a:lnTo>
                  <a:pt x="83194" y="49990"/>
                </a:lnTo>
                <a:lnTo>
                  <a:pt x="62549" y="48387"/>
                </a:lnTo>
                <a:close/>
              </a:path>
              <a:path w="937894" h="145414">
                <a:moveTo>
                  <a:pt x="91759" y="45846"/>
                </a:moveTo>
                <a:lnTo>
                  <a:pt x="29844" y="45846"/>
                </a:lnTo>
                <a:lnTo>
                  <a:pt x="83194" y="49990"/>
                </a:lnTo>
                <a:lnTo>
                  <a:pt x="91759" y="45846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443854" y="2456179"/>
            <a:ext cx="3014345" cy="990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latin typeface="Georgia"/>
                <a:cs typeface="Georgia"/>
              </a:rPr>
              <a:t>Faza</a:t>
            </a:r>
            <a:r>
              <a:rPr sz="2800" b="1" spc="-70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III</a:t>
            </a:r>
            <a:endParaRPr sz="28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Georgia"/>
                <a:cs typeface="Georgia"/>
              </a:rPr>
              <a:t>ASF szerzy </a:t>
            </a:r>
            <a:r>
              <a:rPr sz="1800" spc="-5" dirty="0">
                <a:latin typeface="Georgia"/>
                <a:cs typeface="Georgia"/>
              </a:rPr>
              <a:t>się wśród </a:t>
            </a:r>
            <a:r>
              <a:rPr sz="1800" dirty="0">
                <a:latin typeface="Georgia"/>
                <a:cs typeface="Georgia"/>
              </a:rPr>
              <a:t>dzików</a:t>
            </a:r>
            <a:r>
              <a:rPr sz="1800" spc="-50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i  świń;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57063" y="3485641"/>
            <a:ext cx="2560066" cy="1850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77058" y="3492372"/>
            <a:ext cx="351790" cy="125730"/>
          </a:xfrm>
          <a:custGeom>
            <a:avLst/>
            <a:gdLst/>
            <a:ahLst/>
            <a:cxnLst/>
            <a:rect l="l" t="t" r="r" b="b"/>
            <a:pathLst>
              <a:path w="351789" h="125729">
                <a:moveTo>
                  <a:pt x="69302" y="7112"/>
                </a:moveTo>
                <a:lnTo>
                  <a:pt x="41275" y="7112"/>
                </a:lnTo>
                <a:lnTo>
                  <a:pt x="44958" y="7365"/>
                </a:lnTo>
                <a:lnTo>
                  <a:pt x="51054" y="8000"/>
                </a:lnTo>
                <a:lnTo>
                  <a:pt x="55880" y="10160"/>
                </a:lnTo>
                <a:lnTo>
                  <a:pt x="59436" y="13842"/>
                </a:lnTo>
                <a:lnTo>
                  <a:pt x="62992" y="17652"/>
                </a:lnTo>
                <a:lnTo>
                  <a:pt x="64389" y="23113"/>
                </a:lnTo>
                <a:lnTo>
                  <a:pt x="63740" y="30479"/>
                </a:lnTo>
                <a:lnTo>
                  <a:pt x="39116" y="59689"/>
                </a:lnTo>
                <a:lnTo>
                  <a:pt x="30988" y="63246"/>
                </a:lnTo>
                <a:lnTo>
                  <a:pt x="8128" y="75437"/>
                </a:lnTo>
                <a:lnTo>
                  <a:pt x="5207" y="77342"/>
                </a:lnTo>
                <a:lnTo>
                  <a:pt x="2793" y="79121"/>
                </a:lnTo>
                <a:lnTo>
                  <a:pt x="1143" y="80772"/>
                </a:lnTo>
                <a:lnTo>
                  <a:pt x="0" y="92710"/>
                </a:lnTo>
                <a:lnTo>
                  <a:pt x="81153" y="100329"/>
                </a:lnTo>
                <a:lnTo>
                  <a:pt x="82677" y="84836"/>
                </a:lnTo>
                <a:lnTo>
                  <a:pt x="16002" y="78612"/>
                </a:lnTo>
                <a:lnTo>
                  <a:pt x="19050" y="76580"/>
                </a:lnTo>
                <a:lnTo>
                  <a:pt x="22733" y="74549"/>
                </a:lnTo>
                <a:lnTo>
                  <a:pt x="27305" y="72516"/>
                </a:lnTo>
                <a:lnTo>
                  <a:pt x="31877" y="70357"/>
                </a:lnTo>
                <a:lnTo>
                  <a:pt x="36830" y="68452"/>
                </a:lnTo>
                <a:lnTo>
                  <a:pt x="57404" y="61467"/>
                </a:lnTo>
                <a:lnTo>
                  <a:pt x="61722" y="59689"/>
                </a:lnTo>
                <a:lnTo>
                  <a:pt x="65913" y="57912"/>
                </a:lnTo>
                <a:lnTo>
                  <a:pt x="69850" y="55752"/>
                </a:lnTo>
                <a:lnTo>
                  <a:pt x="73152" y="53086"/>
                </a:lnTo>
                <a:lnTo>
                  <a:pt x="76200" y="50673"/>
                </a:lnTo>
                <a:lnTo>
                  <a:pt x="78486" y="47878"/>
                </a:lnTo>
                <a:lnTo>
                  <a:pt x="80068" y="44323"/>
                </a:lnTo>
                <a:lnTo>
                  <a:pt x="81534" y="41148"/>
                </a:lnTo>
                <a:lnTo>
                  <a:pt x="82550" y="37337"/>
                </a:lnTo>
                <a:lnTo>
                  <a:pt x="83820" y="24384"/>
                </a:lnTo>
                <a:lnTo>
                  <a:pt x="81026" y="16890"/>
                </a:lnTo>
                <a:lnTo>
                  <a:pt x="74549" y="11049"/>
                </a:lnTo>
                <a:lnTo>
                  <a:pt x="69302" y="7112"/>
                </a:lnTo>
                <a:close/>
              </a:path>
              <a:path w="351789" h="125729">
                <a:moveTo>
                  <a:pt x="41656" y="0"/>
                </a:moveTo>
                <a:lnTo>
                  <a:pt x="19304" y="6730"/>
                </a:lnTo>
                <a:lnTo>
                  <a:pt x="15748" y="9016"/>
                </a:lnTo>
                <a:lnTo>
                  <a:pt x="12954" y="11684"/>
                </a:lnTo>
                <a:lnTo>
                  <a:pt x="10922" y="14731"/>
                </a:lnTo>
                <a:lnTo>
                  <a:pt x="8890" y="17652"/>
                </a:lnTo>
                <a:lnTo>
                  <a:pt x="7747" y="20700"/>
                </a:lnTo>
                <a:lnTo>
                  <a:pt x="7239" y="27177"/>
                </a:lnTo>
                <a:lnTo>
                  <a:pt x="7747" y="29972"/>
                </a:lnTo>
                <a:lnTo>
                  <a:pt x="9143" y="32130"/>
                </a:lnTo>
                <a:lnTo>
                  <a:pt x="10414" y="34289"/>
                </a:lnTo>
                <a:lnTo>
                  <a:pt x="12573" y="35432"/>
                </a:lnTo>
                <a:lnTo>
                  <a:pt x="15493" y="35687"/>
                </a:lnTo>
                <a:lnTo>
                  <a:pt x="19050" y="36067"/>
                </a:lnTo>
                <a:lnTo>
                  <a:pt x="27051" y="28321"/>
                </a:lnTo>
                <a:lnTo>
                  <a:pt x="27305" y="25907"/>
                </a:lnTo>
                <a:lnTo>
                  <a:pt x="27267" y="23113"/>
                </a:lnTo>
                <a:lnTo>
                  <a:pt x="26331" y="16890"/>
                </a:lnTo>
                <a:lnTo>
                  <a:pt x="26162" y="15875"/>
                </a:lnTo>
                <a:lnTo>
                  <a:pt x="26035" y="14097"/>
                </a:lnTo>
                <a:lnTo>
                  <a:pt x="27940" y="11556"/>
                </a:lnTo>
                <a:lnTo>
                  <a:pt x="30607" y="9778"/>
                </a:lnTo>
                <a:lnTo>
                  <a:pt x="34163" y="8636"/>
                </a:lnTo>
                <a:lnTo>
                  <a:pt x="37592" y="7492"/>
                </a:lnTo>
                <a:lnTo>
                  <a:pt x="41275" y="7112"/>
                </a:lnTo>
                <a:lnTo>
                  <a:pt x="69302" y="7112"/>
                </a:lnTo>
                <a:lnTo>
                  <a:pt x="62817" y="3921"/>
                </a:lnTo>
                <a:lnTo>
                  <a:pt x="55421" y="1744"/>
                </a:lnTo>
                <a:lnTo>
                  <a:pt x="46990" y="507"/>
                </a:lnTo>
                <a:lnTo>
                  <a:pt x="41656" y="0"/>
                </a:lnTo>
                <a:close/>
              </a:path>
              <a:path w="351789" h="125729">
                <a:moveTo>
                  <a:pt x="145034" y="9651"/>
                </a:moveTo>
                <a:lnTo>
                  <a:pt x="109220" y="30987"/>
                </a:lnTo>
                <a:lnTo>
                  <a:pt x="106934" y="36575"/>
                </a:lnTo>
                <a:lnTo>
                  <a:pt x="104521" y="42163"/>
                </a:lnTo>
                <a:lnTo>
                  <a:pt x="102997" y="48387"/>
                </a:lnTo>
                <a:lnTo>
                  <a:pt x="101750" y="62102"/>
                </a:lnTo>
                <a:lnTo>
                  <a:pt x="101814" y="63880"/>
                </a:lnTo>
                <a:lnTo>
                  <a:pt x="118110" y="100329"/>
                </a:lnTo>
                <a:lnTo>
                  <a:pt x="123698" y="103250"/>
                </a:lnTo>
                <a:lnTo>
                  <a:pt x="129286" y="106299"/>
                </a:lnTo>
                <a:lnTo>
                  <a:pt x="135763" y="108203"/>
                </a:lnTo>
                <a:lnTo>
                  <a:pt x="143256" y="108838"/>
                </a:lnTo>
                <a:lnTo>
                  <a:pt x="150114" y="109600"/>
                </a:lnTo>
                <a:lnTo>
                  <a:pt x="156337" y="109092"/>
                </a:lnTo>
                <a:lnTo>
                  <a:pt x="167894" y="105790"/>
                </a:lnTo>
                <a:lnTo>
                  <a:pt x="171764" y="103759"/>
                </a:lnTo>
                <a:lnTo>
                  <a:pt x="152273" y="103759"/>
                </a:lnTo>
                <a:lnTo>
                  <a:pt x="135382" y="102235"/>
                </a:lnTo>
                <a:lnTo>
                  <a:pt x="121062" y="66456"/>
                </a:lnTo>
                <a:lnTo>
                  <a:pt x="121539" y="57150"/>
                </a:lnTo>
                <a:lnTo>
                  <a:pt x="137033" y="18668"/>
                </a:lnTo>
                <a:lnTo>
                  <a:pt x="143891" y="15493"/>
                </a:lnTo>
                <a:lnTo>
                  <a:pt x="171282" y="15493"/>
                </a:lnTo>
                <a:lnTo>
                  <a:pt x="167132" y="13080"/>
                </a:lnTo>
                <a:lnTo>
                  <a:pt x="160528" y="11049"/>
                </a:lnTo>
                <a:lnTo>
                  <a:pt x="152654" y="10287"/>
                </a:lnTo>
                <a:lnTo>
                  <a:pt x="145034" y="9651"/>
                </a:lnTo>
                <a:close/>
              </a:path>
              <a:path w="351789" h="125729">
                <a:moveTo>
                  <a:pt x="171282" y="15493"/>
                </a:moveTo>
                <a:lnTo>
                  <a:pt x="143891" y="15493"/>
                </a:lnTo>
                <a:lnTo>
                  <a:pt x="160274" y="17017"/>
                </a:lnTo>
                <a:lnTo>
                  <a:pt x="166243" y="21336"/>
                </a:lnTo>
                <a:lnTo>
                  <a:pt x="170307" y="29463"/>
                </a:lnTo>
                <a:lnTo>
                  <a:pt x="172781" y="35992"/>
                </a:lnTo>
                <a:lnTo>
                  <a:pt x="174291" y="43592"/>
                </a:lnTo>
                <a:lnTo>
                  <a:pt x="174825" y="52288"/>
                </a:lnTo>
                <a:lnTo>
                  <a:pt x="174371" y="62102"/>
                </a:lnTo>
                <a:lnTo>
                  <a:pt x="159258" y="100456"/>
                </a:lnTo>
                <a:lnTo>
                  <a:pt x="152273" y="103759"/>
                </a:lnTo>
                <a:lnTo>
                  <a:pt x="171764" y="103759"/>
                </a:lnTo>
                <a:lnTo>
                  <a:pt x="172974" y="103124"/>
                </a:lnTo>
                <a:lnTo>
                  <a:pt x="177419" y="99187"/>
                </a:lnTo>
                <a:lnTo>
                  <a:pt x="181737" y="95503"/>
                </a:lnTo>
                <a:lnTo>
                  <a:pt x="185293" y="90677"/>
                </a:lnTo>
                <a:lnTo>
                  <a:pt x="188087" y="84581"/>
                </a:lnTo>
                <a:lnTo>
                  <a:pt x="191008" y="78612"/>
                </a:lnTo>
                <a:lnTo>
                  <a:pt x="192786" y="71754"/>
                </a:lnTo>
                <a:lnTo>
                  <a:pt x="193421" y="63880"/>
                </a:lnTo>
                <a:lnTo>
                  <a:pt x="194056" y="57276"/>
                </a:lnTo>
                <a:lnTo>
                  <a:pt x="193802" y="50926"/>
                </a:lnTo>
                <a:lnTo>
                  <a:pt x="191262" y="38735"/>
                </a:lnTo>
                <a:lnTo>
                  <a:pt x="188976" y="33147"/>
                </a:lnTo>
                <a:lnTo>
                  <a:pt x="185674" y="28448"/>
                </a:lnTo>
                <a:lnTo>
                  <a:pt x="182372" y="23494"/>
                </a:lnTo>
                <a:lnTo>
                  <a:pt x="178054" y="19430"/>
                </a:lnTo>
                <a:lnTo>
                  <a:pt x="171282" y="15493"/>
                </a:lnTo>
                <a:close/>
              </a:path>
              <a:path w="351789" h="125729">
                <a:moveTo>
                  <a:pt x="339566" y="43687"/>
                </a:moveTo>
                <a:lnTo>
                  <a:pt x="311658" y="43687"/>
                </a:lnTo>
                <a:lnTo>
                  <a:pt x="318516" y="44323"/>
                </a:lnTo>
                <a:lnTo>
                  <a:pt x="321818" y="46354"/>
                </a:lnTo>
                <a:lnTo>
                  <a:pt x="324321" y="49911"/>
                </a:lnTo>
                <a:lnTo>
                  <a:pt x="326771" y="53339"/>
                </a:lnTo>
                <a:lnTo>
                  <a:pt x="327660" y="58165"/>
                </a:lnTo>
                <a:lnTo>
                  <a:pt x="322973" y="108076"/>
                </a:lnTo>
                <a:lnTo>
                  <a:pt x="309753" y="115950"/>
                </a:lnTo>
                <a:lnTo>
                  <a:pt x="309245" y="121665"/>
                </a:lnTo>
                <a:lnTo>
                  <a:pt x="350774" y="125602"/>
                </a:lnTo>
                <a:lnTo>
                  <a:pt x="351409" y="119887"/>
                </a:lnTo>
                <a:lnTo>
                  <a:pt x="349758" y="119633"/>
                </a:lnTo>
                <a:lnTo>
                  <a:pt x="348234" y="119252"/>
                </a:lnTo>
                <a:lnTo>
                  <a:pt x="339109" y="111125"/>
                </a:lnTo>
                <a:lnTo>
                  <a:pt x="339217" y="109981"/>
                </a:lnTo>
                <a:lnTo>
                  <a:pt x="339344" y="108965"/>
                </a:lnTo>
                <a:lnTo>
                  <a:pt x="343533" y="64135"/>
                </a:lnTo>
                <a:lnTo>
                  <a:pt x="344297" y="55625"/>
                </a:lnTo>
                <a:lnTo>
                  <a:pt x="342900" y="48132"/>
                </a:lnTo>
                <a:lnTo>
                  <a:pt x="339566" y="43687"/>
                </a:lnTo>
                <a:close/>
              </a:path>
              <a:path w="351789" h="125729">
                <a:moveTo>
                  <a:pt x="288078" y="38862"/>
                </a:moveTo>
                <a:lnTo>
                  <a:pt x="259334" y="38862"/>
                </a:lnTo>
                <a:lnTo>
                  <a:pt x="266319" y="39497"/>
                </a:lnTo>
                <a:lnTo>
                  <a:pt x="269621" y="41401"/>
                </a:lnTo>
                <a:lnTo>
                  <a:pt x="274447" y="48513"/>
                </a:lnTo>
                <a:lnTo>
                  <a:pt x="275215" y="52577"/>
                </a:lnTo>
                <a:lnTo>
                  <a:pt x="275325" y="53339"/>
                </a:lnTo>
                <a:lnTo>
                  <a:pt x="274828" y="59181"/>
                </a:lnTo>
                <a:lnTo>
                  <a:pt x="270637" y="103377"/>
                </a:lnTo>
                <a:lnTo>
                  <a:pt x="270510" y="105410"/>
                </a:lnTo>
                <a:lnTo>
                  <a:pt x="270002" y="107061"/>
                </a:lnTo>
                <a:lnTo>
                  <a:pt x="268986" y="108330"/>
                </a:lnTo>
                <a:lnTo>
                  <a:pt x="268097" y="109600"/>
                </a:lnTo>
                <a:lnTo>
                  <a:pt x="266827" y="110362"/>
                </a:lnTo>
                <a:lnTo>
                  <a:pt x="264160" y="110998"/>
                </a:lnTo>
                <a:lnTo>
                  <a:pt x="257810" y="111125"/>
                </a:lnTo>
                <a:lnTo>
                  <a:pt x="257302" y="116839"/>
                </a:lnTo>
                <a:lnTo>
                  <a:pt x="298069" y="120650"/>
                </a:lnTo>
                <a:lnTo>
                  <a:pt x="298577" y="114934"/>
                </a:lnTo>
                <a:lnTo>
                  <a:pt x="296799" y="114553"/>
                </a:lnTo>
                <a:lnTo>
                  <a:pt x="295402" y="114300"/>
                </a:lnTo>
                <a:lnTo>
                  <a:pt x="293370" y="113537"/>
                </a:lnTo>
                <a:lnTo>
                  <a:pt x="292227" y="113029"/>
                </a:lnTo>
                <a:lnTo>
                  <a:pt x="290957" y="112394"/>
                </a:lnTo>
                <a:lnTo>
                  <a:pt x="289306" y="111632"/>
                </a:lnTo>
                <a:lnTo>
                  <a:pt x="288163" y="110489"/>
                </a:lnTo>
                <a:lnTo>
                  <a:pt x="287597" y="108965"/>
                </a:lnTo>
                <a:lnTo>
                  <a:pt x="287020" y="107696"/>
                </a:lnTo>
                <a:lnTo>
                  <a:pt x="286902" y="106172"/>
                </a:lnTo>
                <a:lnTo>
                  <a:pt x="287020" y="104012"/>
                </a:lnTo>
                <a:lnTo>
                  <a:pt x="291719" y="54737"/>
                </a:lnTo>
                <a:lnTo>
                  <a:pt x="292354" y="53721"/>
                </a:lnTo>
                <a:lnTo>
                  <a:pt x="293370" y="52577"/>
                </a:lnTo>
                <a:lnTo>
                  <a:pt x="294640" y="51307"/>
                </a:lnTo>
                <a:lnTo>
                  <a:pt x="295910" y="49911"/>
                </a:lnTo>
                <a:lnTo>
                  <a:pt x="297434" y="48640"/>
                </a:lnTo>
                <a:lnTo>
                  <a:pt x="299212" y="47498"/>
                </a:lnTo>
                <a:lnTo>
                  <a:pt x="300291" y="46862"/>
                </a:lnTo>
                <a:lnTo>
                  <a:pt x="291846" y="46862"/>
                </a:lnTo>
                <a:lnTo>
                  <a:pt x="290449" y="42417"/>
                </a:lnTo>
                <a:lnTo>
                  <a:pt x="288078" y="38862"/>
                </a:lnTo>
                <a:close/>
              </a:path>
              <a:path w="351789" h="125729">
                <a:moveTo>
                  <a:pt x="211074" y="27177"/>
                </a:moveTo>
                <a:lnTo>
                  <a:pt x="210566" y="32892"/>
                </a:lnTo>
                <a:lnTo>
                  <a:pt x="212344" y="33147"/>
                </a:lnTo>
                <a:lnTo>
                  <a:pt x="213995" y="33527"/>
                </a:lnTo>
                <a:lnTo>
                  <a:pt x="215519" y="34162"/>
                </a:lnTo>
                <a:lnTo>
                  <a:pt x="217170" y="34671"/>
                </a:lnTo>
                <a:lnTo>
                  <a:pt x="218440" y="35432"/>
                </a:lnTo>
                <a:lnTo>
                  <a:pt x="223420" y="44957"/>
                </a:lnTo>
                <a:lnTo>
                  <a:pt x="218380" y="98932"/>
                </a:lnTo>
                <a:lnTo>
                  <a:pt x="218186" y="100584"/>
                </a:lnTo>
                <a:lnTo>
                  <a:pt x="217678" y="102235"/>
                </a:lnTo>
                <a:lnTo>
                  <a:pt x="216789" y="103377"/>
                </a:lnTo>
                <a:lnTo>
                  <a:pt x="215900" y="104648"/>
                </a:lnTo>
                <a:lnTo>
                  <a:pt x="214630" y="105410"/>
                </a:lnTo>
                <a:lnTo>
                  <a:pt x="211836" y="106044"/>
                </a:lnTo>
                <a:lnTo>
                  <a:pt x="210566" y="106172"/>
                </a:lnTo>
                <a:lnTo>
                  <a:pt x="204978" y="106172"/>
                </a:lnTo>
                <a:lnTo>
                  <a:pt x="204470" y="111887"/>
                </a:lnTo>
                <a:lnTo>
                  <a:pt x="245999" y="115696"/>
                </a:lnTo>
                <a:lnTo>
                  <a:pt x="246507" y="109981"/>
                </a:lnTo>
                <a:lnTo>
                  <a:pt x="243586" y="109474"/>
                </a:lnTo>
                <a:lnTo>
                  <a:pt x="242316" y="108965"/>
                </a:lnTo>
                <a:lnTo>
                  <a:pt x="241173" y="108585"/>
                </a:lnTo>
                <a:lnTo>
                  <a:pt x="239903" y="108076"/>
                </a:lnTo>
                <a:lnTo>
                  <a:pt x="238760" y="107314"/>
                </a:lnTo>
                <a:lnTo>
                  <a:pt x="237236" y="106552"/>
                </a:lnTo>
                <a:lnTo>
                  <a:pt x="236093" y="105410"/>
                </a:lnTo>
                <a:lnTo>
                  <a:pt x="235331" y="104012"/>
                </a:lnTo>
                <a:lnTo>
                  <a:pt x="234696" y="102615"/>
                </a:lnTo>
                <a:lnTo>
                  <a:pt x="234442" y="100837"/>
                </a:lnTo>
                <a:lnTo>
                  <a:pt x="234696" y="98932"/>
                </a:lnTo>
                <a:lnTo>
                  <a:pt x="239268" y="49911"/>
                </a:lnTo>
                <a:lnTo>
                  <a:pt x="239903" y="49149"/>
                </a:lnTo>
                <a:lnTo>
                  <a:pt x="240919" y="48132"/>
                </a:lnTo>
                <a:lnTo>
                  <a:pt x="243459" y="45085"/>
                </a:lnTo>
                <a:lnTo>
                  <a:pt x="244983" y="43814"/>
                </a:lnTo>
                <a:lnTo>
                  <a:pt x="248833" y="41528"/>
                </a:lnTo>
                <a:lnTo>
                  <a:pt x="240411" y="41528"/>
                </a:lnTo>
                <a:lnTo>
                  <a:pt x="239903" y="41401"/>
                </a:lnTo>
                <a:lnTo>
                  <a:pt x="241022" y="29463"/>
                </a:lnTo>
                <a:lnTo>
                  <a:pt x="240931" y="29082"/>
                </a:lnTo>
                <a:lnTo>
                  <a:pt x="239903" y="27939"/>
                </a:lnTo>
                <a:lnTo>
                  <a:pt x="211074" y="27177"/>
                </a:lnTo>
                <a:close/>
              </a:path>
              <a:path w="351789" h="125729">
                <a:moveTo>
                  <a:pt x="319024" y="34036"/>
                </a:moveTo>
                <a:lnTo>
                  <a:pt x="291846" y="46862"/>
                </a:lnTo>
                <a:lnTo>
                  <a:pt x="300291" y="46862"/>
                </a:lnTo>
                <a:lnTo>
                  <a:pt x="301371" y="46227"/>
                </a:lnTo>
                <a:lnTo>
                  <a:pt x="303784" y="45212"/>
                </a:lnTo>
                <a:lnTo>
                  <a:pt x="306324" y="44576"/>
                </a:lnTo>
                <a:lnTo>
                  <a:pt x="308991" y="43941"/>
                </a:lnTo>
                <a:lnTo>
                  <a:pt x="311658" y="43687"/>
                </a:lnTo>
                <a:lnTo>
                  <a:pt x="339566" y="43687"/>
                </a:lnTo>
                <a:lnTo>
                  <a:pt x="335407" y="37973"/>
                </a:lnTo>
                <a:lnTo>
                  <a:pt x="329946" y="35051"/>
                </a:lnTo>
                <a:lnTo>
                  <a:pt x="322707" y="34289"/>
                </a:lnTo>
                <a:lnTo>
                  <a:pt x="319024" y="34036"/>
                </a:lnTo>
                <a:close/>
              </a:path>
              <a:path w="351789" h="125729">
                <a:moveTo>
                  <a:pt x="266827" y="29082"/>
                </a:moveTo>
                <a:lnTo>
                  <a:pt x="240411" y="41528"/>
                </a:lnTo>
                <a:lnTo>
                  <a:pt x="248833" y="41528"/>
                </a:lnTo>
                <a:lnTo>
                  <a:pt x="249047" y="41401"/>
                </a:lnTo>
                <a:lnTo>
                  <a:pt x="251460" y="40386"/>
                </a:lnTo>
                <a:lnTo>
                  <a:pt x="254000" y="39624"/>
                </a:lnTo>
                <a:lnTo>
                  <a:pt x="256667" y="38988"/>
                </a:lnTo>
                <a:lnTo>
                  <a:pt x="259334" y="38862"/>
                </a:lnTo>
                <a:lnTo>
                  <a:pt x="288078" y="38862"/>
                </a:lnTo>
                <a:lnTo>
                  <a:pt x="287909" y="38607"/>
                </a:lnTo>
                <a:lnTo>
                  <a:pt x="284226" y="35305"/>
                </a:lnTo>
                <a:lnTo>
                  <a:pt x="280543" y="31876"/>
                </a:lnTo>
                <a:lnTo>
                  <a:pt x="275971" y="29972"/>
                </a:lnTo>
                <a:lnTo>
                  <a:pt x="270383" y="29463"/>
                </a:lnTo>
                <a:lnTo>
                  <a:pt x="266827" y="29082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86760" y="3569208"/>
            <a:ext cx="53340" cy="19050"/>
          </a:xfrm>
          <a:custGeom>
            <a:avLst/>
            <a:gdLst/>
            <a:ahLst/>
            <a:cxnLst/>
            <a:rect l="l" t="t" r="r" b="b"/>
            <a:pathLst>
              <a:path w="53339" h="19050">
                <a:moveTo>
                  <a:pt x="1396" y="0"/>
                </a:moveTo>
                <a:lnTo>
                  <a:pt x="0" y="13715"/>
                </a:lnTo>
                <a:lnTo>
                  <a:pt x="51688" y="18541"/>
                </a:lnTo>
                <a:lnTo>
                  <a:pt x="52958" y="4825"/>
                </a:lnTo>
                <a:lnTo>
                  <a:pt x="139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57120" y="3704716"/>
            <a:ext cx="461009" cy="135890"/>
          </a:xfrm>
          <a:custGeom>
            <a:avLst/>
            <a:gdLst/>
            <a:ahLst/>
            <a:cxnLst/>
            <a:rect l="l" t="t" r="r" b="b"/>
            <a:pathLst>
              <a:path w="461010" h="135889">
                <a:moveTo>
                  <a:pt x="69208" y="7111"/>
                </a:moveTo>
                <a:lnTo>
                  <a:pt x="41275" y="7111"/>
                </a:lnTo>
                <a:lnTo>
                  <a:pt x="51054" y="8127"/>
                </a:lnTo>
                <a:lnTo>
                  <a:pt x="55880" y="10286"/>
                </a:lnTo>
                <a:lnTo>
                  <a:pt x="59554" y="14096"/>
                </a:lnTo>
                <a:lnTo>
                  <a:pt x="62992" y="17779"/>
                </a:lnTo>
                <a:lnTo>
                  <a:pt x="64388" y="23240"/>
                </a:lnTo>
                <a:lnTo>
                  <a:pt x="63728" y="30606"/>
                </a:lnTo>
                <a:lnTo>
                  <a:pt x="50292" y="54355"/>
                </a:lnTo>
                <a:lnTo>
                  <a:pt x="47625" y="56006"/>
                </a:lnTo>
                <a:lnTo>
                  <a:pt x="43942" y="57784"/>
                </a:lnTo>
                <a:lnTo>
                  <a:pt x="34798" y="61594"/>
                </a:lnTo>
                <a:lnTo>
                  <a:pt x="30987" y="63245"/>
                </a:lnTo>
                <a:lnTo>
                  <a:pt x="27559" y="64896"/>
                </a:lnTo>
                <a:lnTo>
                  <a:pt x="24130" y="66420"/>
                </a:lnTo>
                <a:lnTo>
                  <a:pt x="21209" y="67817"/>
                </a:lnTo>
                <a:lnTo>
                  <a:pt x="18796" y="69214"/>
                </a:lnTo>
                <a:lnTo>
                  <a:pt x="14731" y="71373"/>
                </a:lnTo>
                <a:lnTo>
                  <a:pt x="11175" y="73532"/>
                </a:lnTo>
                <a:lnTo>
                  <a:pt x="0" y="92709"/>
                </a:lnTo>
                <a:lnTo>
                  <a:pt x="81280" y="100329"/>
                </a:lnTo>
                <a:lnTo>
                  <a:pt x="82677" y="84962"/>
                </a:lnTo>
                <a:lnTo>
                  <a:pt x="16002" y="78739"/>
                </a:lnTo>
                <a:lnTo>
                  <a:pt x="19050" y="76580"/>
                </a:lnTo>
                <a:lnTo>
                  <a:pt x="22732" y="74548"/>
                </a:lnTo>
                <a:lnTo>
                  <a:pt x="31877" y="70484"/>
                </a:lnTo>
                <a:lnTo>
                  <a:pt x="36830" y="68579"/>
                </a:lnTo>
                <a:lnTo>
                  <a:pt x="50800" y="63880"/>
                </a:lnTo>
                <a:lnTo>
                  <a:pt x="57404" y="61467"/>
                </a:lnTo>
                <a:lnTo>
                  <a:pt x="61722" y="59816"/>
                </a:lnTo>
                <a:lnTo>
                  <a:pt x="66040" y="58038"/>
                </a:lnTo>
                <a:lnTo>
                  <a:pt x="69850" y="55879"/>
                </a:lnTo>
                <a:lnTo>
                  <a:pt x="73152" y="53212"/>
                </a:lnTo>
                <a:lnTo>
                  <a:pt x="76200" y="50799"/>
                </a:lnTo>
                <a:lnTo>
                  <a:pt x="78486" y="48005"/>
                </a:lnTo>
                <a:lnTo>
                  <a:pt x="80010" y="44576"/>
                </a:lnTo>
                <a:lnTo>
                  <a:pt x="81661" y="41274"/>
                </a:lnTo>
                <a:lnTo>
                  <a:pt x="82550" y="37464"/>
                </a:lnTo>
                <a:lnTo>
                  <a:pt x="83819" y="24383"/>
                </a:lnTo>
                <a:lnTo>
                  <a:pt x="81025" y="17017"/>
                </a:lnTo>
                <a:lnTo>
                  <a:pt x="74549" y="11048"/>
                </a:lnTo>
                <a:lnTo>
                  <a:pt x="69208" y="7111"/>
                </a:lnTo>
                <a:close/>
              </a:path>
              <a:path w="461010" h="135889">
                <a:moveTo>
                  <a:pt x="41656" y="0"/>
                </a:moveTo>
                <a:lnTo>
                  <a:pt x="7747" y="20827"/>
                </a:lnTo>
                <a:lnTo>
                  <a:pt x="7238" y="27304"/>
                </a:lnTo>
                <a:lnTo>
                  <a:pt x="7747" y="29971"/>
                </a:lnTo>
                <a:lnTo>
                  <a:pt x="9143" y="32130"/>
                </a:lnTo>
                <a:lnTo>
                  <a:pt x="10413" y="34289"/>
                </a:lnTo>
                <a:lnTo>
                  <a:pt x="12573" y="35559"/>
                </a:lnTo>
                <a:lnTo>
                  <a:pt x="15493" y="35813"/>
                </a:lnTo>
                <a:lnTo>
                  <a:pt x="19050" y="36067"/>
                </a:lnTo>
                <a:lnTo>
                  <a:pt x="21843" y="35559"/>
                </a:lnTo>
                <a:lnTo>
                  <a:pt x="27267" y="23240"/>
                </a:lnTo>
                <a:lnTo>
                  <a:pt x="26543" y="18287"/>
                </a:lnTo>
                <a:lnTo>
                  <a:pt x="26288" y="16001"/>
                </a:lnTo>
                <a:lnTo>
                  <a:pt x="26119" y="14731"/>
                </a:lnTo>
                <a:lnTo>
                  <a:pt x="26135" y="13969"/>
                </a:lnTo>
                <a:lnTo>
                  <a:pt x="27940" y="11683"/>
                </a:lnTo>
                <a:lnTo>
                  <a:pt x="30606" y="9905"/>
                </a:lnTo>
                <a:lnTo>
                  <a:pt x="34162" y="8762"/>
                </a:lnTo>
                <a:lnTo>
                  <a:pt x="37592" y="7619"/>
                </a:lnTo>
                <a:lnTo>
                  <a:pt x="41275" y="7111"/>
                </a:lnTo>
                <a:lnTo>
                  <a:pt x="69208" y="7111"/>
                </a:lnTo>
                <a:lnTo>
                  <a:pt x="62817" y="4016"/>
                </a:lnTo>
                <a:lnTo>
                  <a:pt x="55421" y="1815"/>
                </a:lnTo>
                <a:lnTo>
                  <a:pt x="46990" y="507"/>
                </a:lnTo>
                <a:lnTo>
                  <a:pt x="41656" y="0"/>
                </a:lnTo>
                <a:close/>
              </a:path>
              <a:path w="461010" h="135889">
                <a:moveTo>
                  <a:pt x="145034" y="9778"/>
                </a:moveTo>
                <a:lnTo>
                  <a:pt x="109219" y="31114"/>
                </a:lnTo>
                <a:lnTo>
                  <a:pt x="106934" y="36702"/>
                </a:lnTo>
                <a:lnTo>
                  <a:pt x="104521" y="42290"/>
                </a:lnTo>
                <a:lnTo>
                  <a:pt x="102997" y="48513"/>
                </a:lnTo>
                <a:lnTo>
                  <a:pt x="101750" y="62102"/>
                </a:lnTo>
                <a:lnTo>
                  <a:pt x="101814" y="63880"/>
                </a:lnTo>
                <a:lnTo>
                  <a:pt x="102107" y="68960"/>
                </a:lnTo>
                <a:lnTo>
                  <a:pt x="104648" y="81406"/>
                </a:lnTo>
                <a:lnTo>
                  <a:pt x="107061" y="86994"/>
                </a:lnTo>
                <a:lnTo>
                  <a:pt x="110490" y="91820"/>
                </a:lnTo>
                <a:lnTo>
                  <a:pt x="113665" y="96519"/>
                </a:lnTo>
                <a:lnTo>
                  <a:pt x="118110" y="100329"/>
                </a:lnTo>
                <a:lnTo>
                  <a:pt x="129286" y="106425"/>
                </a:lnTo>
                <a:lnTo>
                  <a:pt x="135762" y="108330"/>
                </a:lnTo>
                <a:lnTo>
                  <a:pt x="150113" y="109600"/>
                </a:lnTo>
                <a:lnTo>
                  <a:pt x="156337" y="109092"/>
                </a:lnTo>
                <a:lnTo>
                  <a:pt x="162179" y="107568"/>
                </a:lnTo>
                <a:lnTo>
                  <a:pt x="167894" y="105917"/>
                </a:lnTo>
                <a:lnTo>
                  <a:pt x="171588" y="103885"/>
                </a:lnTo>
                <a:lnTo>
                  <a:pt x="152273" y="103885"/>
                </a:lnTo>
                <a:lnTo>
                  <a:pt x="143891" y="103123"/>
                </a:lnTo>
                <a:lnTo>
                  <a:pt x="121080" y="66528"/>
                </a:lnTo>
                <a:lnTo>
                  <a:pt x="121538" y="57149"/>
                </a:lnTo>
                <a:lnTo>
                  <a:pt x="137160" y="18795"/>
                </a:lnTo>
                <a:lnTo>
                  <a:pt x="143891" y="15620"/>
                </a:lnTo>
                <a:lnTo>
                  <a:pt x="171332" y="15620"/>
                </a:lnTo>
                <a:lnTo>
                  <a:pt x="167131" y="13080"/>
                </a:lnTo>
                <a:lnTo>
                  <a:pt x="160528" y="11175"/>
                </a:lnTo>
                <a:lnTo>
                  <a:pt x="152654" y="10413"/>
                </a:lnTo>
                <a:lnTo>
                  <a:pt x="145034" y="9778"/>
                </a:lnTo>
                <a:close/>
              </a:path>
              <a:path w="461010" h="135889">
                <a:moveTo>
                  <a:pt x="171332" y="15620"/>
                </a:moveTo>
                <a:lnTo>
                  <a:pt x="143891" y="15620"/>
                </a:lnTo>
                <a:lnTo>
                  <a:pt x="160274" y="17144"/>
                </a:lnTo>
                <a:lnTo>
                  <a:pt x="166243" y="21462"/>
                </a:lnTo>
                <a:lnTo>
                  <a:pt x="170306" y="29463"/>
                </a:lnTo>
                <a:lnTo>
                  <a:pt x="172781" y="36010"/>
                </a:lnTo>
                <a:lnTo>
                  <a:pt x="174291" y="43640"/>
                </a:lnTo>
                <a:lnTo>
                  <a:pt x="174825" y="52341"/>
                </a:lnTo>
                <a:lnTo>
                  <a:pt x="174371" y="62102"/>
                </a:lnTo>
                <a:lnTo>
                  <a:pt x="159257" y="100583"/>
                </a:lnTo>
                <a:lnTo>
                  <a:pt x="152273" y="103885"/>
                </a:lnTo>
                <a:lnTo>
                  <a:pt x="171588" y="103885"/>
                </a:lnTo>
                <a:lnTo>
                  <a:pt x="172974" y="103123"/>
                </a:lnTo>
                <a:lnTo>
                  <a:pt x="181737" y="95630"/>
                </a:lnTo>
                <a:lnTo>
                  <a:pt x="185293" y="90677"/>
                </a:lnTo>
                <a:lnTo>
                  <a:pt x="188087" y="84708"/>
                </a:lnTo>
                <a:lnTo>
                  <a:pt x="191007" y="78739"/>
                </a:lnTo>
                <a:lnTo>
                  <a:pt x="192786" y="71754"/>
                </a:lnTo>
                <a:lnTo>
                  <a:pt x="193548" y="63880"/>
                </a:lnTo>
                <a:lnTo>
                  <a:pt x="194056" y="57403"/>
                </a:lnTo>
                <a:lnTo>
                  <a:pt x="193802" y="51053"/>
                </a:lnTo>
                <a:lnTo>
                  <a:pt x="172593" y="16382"/>
                </a:lnTo>
                <a:lnTo>
                  <a:pt x="171332" y="15620"/>
                </a:lnTo>
                <a:close/>
              </a:path>
              <a:path w="461010" h="135889">
                <a:moveTo>
                  <a:pt x="254381" y="19938"/>
                </a:moveTo>
                <a:lnTo>
                  <a:pt x="247523" y="20700"/>
                </a:lnTo>
                <a:lnTo>
                  <a:pt x="235331" y="24764"/>
                </a:lnTo>
                <a:lnTo>
                  <a:pt x="230250" y="27812"/>
                </a:lnTo>
                <a:lnTo>
                  <a:pt x="226187" y="32003"/>
                </a:lnTo>
                <a:lnTo>
                  <a:pt x="221869" y="36321"/>
                </a:lnTo>
                <a:lnTo>
                  <a:pt x="210947" y="72643"/>
                </a:lnTo>
                <a:lnTo>
                  <a:pt x="211328" y="79247"/>
                </a:lnTo>
                <a:lnTo>
                  <a:pt x="212598" y="85470"/>
                </a:lnTo>
                <a:lnTo>
                  <a:pt x="213994" y="91693"/>
                </a:lnTo>
                <a:lnTo>
                  <a:pt x="216281" y="97154"/>
                </a:lnTo>
                <a:lnTo>
                  <a:pt x="219710" y="102107"/>
                </a:lnTo>
                <a:lnTo>
                  <a:pt x="222885" y="106806"/>
                </a:lnTo>
                <a:lnTo>
                  <a:pt x="259334" y="119887"/>
                </a:lnTo>
                <a:lnTo>
                  <a:pt x="265684" y="119379"/>
                </a:lnTo>
                <a:lnTo>
                  <a:pt x="271399" y="117728"/>
                </a:lnTo>
                <a:lnTo>
                  <a:pt x="277113" y="116204"/>
                </a:lnTo>
                <a:lnTo>
                  <a:pt x="280808" y="114172"/>
                </a:lnTo>
                <a:lnTo>
                  <a:pt x="261619" y="114172"/>
                </a:lnTo>
                <a:lnTo>
                  <a:pt x="253111" y="113283"/>
                </a:lnTo>
                <a:lnTo>
                  <a:pt x="230356" y="76797"/>
                </a:lnTo>
                <a:lnTo>
                  <a:pt x="230759" y="67436"/>
                </a:lnTo>
                <a:lnTo>
                  <a:pt x="246380" y="28955"/>
                </a:lnTo>
                <a:lnTo>
                  <a:pt x="253237" y="25780"/>
                </a:lnTo>
                <a:lnTo>
                  <a:pt x="280532" y="25780"/>
                </a:lnTo>
                <a:lnTo>
                  <a:pt x="276479" y="23367"/>
                </a:lnTo>
                <a:lnTo>
                  <a:pt x="269748" y="21462"/>
                </a:lnTo>
                <a:lnTo>
                  <a:pt x="254381" y="19938"/>
                </a:lnTo>
                <a:close/>
              </a:path>
              <a:path w="461010" h="135889">
                <a:moveTo>
                  <a:pt x="280532" y="25780"/>
                </a:moveTo>
                <a:lnTo>
                  <a:pt x="253237" y="25780"/>
                </a:lnTo>
                <a:lnTo>
                  <a:pt x="269494" y="27304"/>
                </a:lnTo>
                <a:lnTo>
                  <a:pt x="275463" y="31749"/>
                </a:lnTo>
                <a:lnTo>
                  <a:pt x="279527" y="39750"/>
                </a:lnTo>
                <a:lnTo>
                  <a:pt x="282001" y="46297"/>
                </a:lnTo>
                <a:lnTo>
                  <a:pt x="283511" y="53927"/>
                </a:lnTo>
                <a:lnTo>
                  <a:pt x="284045" y="62628"/>
                </a:lnTo>
                <a:lnTo>
                  <a:pt x="283591" y="72389"/>
                </a:lnTo>
                <a:lnTo>
                  <a:pt x="268478" y="110743"/>
                </a:lnTo>
                <a:lnTo>
                  <a:pt x="261619" y="114172"/>
                </a:lnTo>
                <a:lnTo>
                  <a:pt x="280808" y="114172"/>
                </a:lnTo>
                <a:lnTo>
                  <a:pt x="302006" y="82041"/>
                </a:lnTo>
                <a:lnTo>
                  <a:pt x="303403" y="67690"/>
                </a:lnTo>
                <a:lnTo>
                  <a:pt x="303022" y="61340"/>
                </a:lnTo>
                <a:lnTo>
                  <a:pt x="287274" y="29717"/>
                </a:lnTo>
                <a:lnTo>
                  <a:pt x="280532" y="25780"/>
                </a:lnTo>
                <a:close/>
              </a:path>
              <a:path w="461010" h="135889">
                <a:moveTo>
                  <a:pt x="448975" y="54101"/>
                </a:moveTo>
                <a:lnTo>
                  <a:pt x="420878" y="54101"/>
                </a:lnTo>
                <a:lnTo>
                  <a:pt x="427863" y="54736"/>
                </a:lnTo>
                <a:lnTo>
                  <a:pt x="431165" y="56641"/>
                </a:lnTo>
                <a:lnTo>
                  <a:pt x="435991" y="63753"/>
                </a:lnTo>
                <a:lnTo>
                  <a:pt x="436880" y="68452"/>
                </a:lnTo>
                <a:lnTo>
                  <a:pt x="436372" y="74421"/>
                </a:lnTo>
                <a:lnTo>
                  <a:pt x="432181" y="118617"/>
                </a:lnTo>
                <a:lnTo>
                  <a:pt x="432054" y="120649"/>
                </a:lnTo>
                <a:lnTo>
                  <a:pt x="431546" y="122300"/>
                </a:lnTo>
                <a:lnTo>
                  <a:pt x="430530" y="123570"/>
                </a:lnTo>
                <a:lnTo>
                  <a:pt x="429641" y="124840"/>
                </a:lnTo>
                <a:lnTo>
                  <a:pt x="428371" y="125602"/>
                </a:lnTo>
                <a:lnTo>
                  <a:pt x="425704" y="126237"/>
                </a:lnTo>
                <a:lnTo>
                  <a:pt x="418973" y="126237"/>
                </a:lnTo>
                <a:lnTo>
                  <a:pt x="418465" y="131952"/>
                </a:lnTo>
                <a:lnTo>
                  <a:pt x="460121" y="135889"/>
                </a:lnTo>
                <a:lnTo>
                  <a:pt x="460629" y="130174"/>
                </a:lnTo>
                <a:lnTo>
                  <a:pt x="458978" y="129920"/>
                </a:lnTo>
                <a:lnTo>
                  <a:pt x="457581" y="129539"/>
                </a:lnTo>
                <a:lnTo>
                  <a:pt x="455041" y="128777"/>
                </a:lnTo>
                <a:lnTo>
                  <a:pt x="453771" y="128269"/>
                </a:lnTo>
                <a:lnTo>
                  <a:pt x="452500" y="127634"/>
                </a:lnTo>
                <a:lnTo>
                  <a:pt x="450850" y="126872"/>
                </a:lnTo>
                <a:lnTo>
                  <a:pt x="449706" y="125729"/>
                </a:lnTo>
                <a:lnTo>
                  <a:pt x="449141" y="124205"/>
                </a:lnTo>
                <a:lnTo>
                  <a:pt x="448563" y="122935"/>
                </a:lnTo>
                <a:lnTo>
                  <a:pt x="448670" y="118109"/>
                </a:lnTo>
                <a:lnTo>
                  <a:pt x="452628" y="75818"/>
                </a:lnTo>
                <a:lnTo>
                  <a:pt x="453644" y="66039"/>
                </a:lnTo>
                <a:lnTo>
                  <a:pt x="452119" y="58546"/>
                </a:lnTo>
                <a:lnTo>
                  <a:pt x="448975" y="54101"/>
                </a:lnTo>
                <a:close/>
              </a:path>
              <a:path w="461010" h="135889">
                <a:moveTo>
                  <a:pt x="397419" y="49148"/>
                </a:moveTo>
                <a:lnTo>
                  <a:pt x="368554" y="49148"/>
                </a:lnTo>
                <a:lnTo>
                  <a:pt x="375538" y="49783"/>
                </a:lnTo>
                <a:lnTo>
                  <a:pt x="378841" y="51688"/>
                </a:lnTo>
                <a:lnTo>
                  <a:pt x="383667" y="58800"/>
                </a:lnTo>
                <a:lnTo>
                  <a:pt x="384682" y="63499"/>
                </a:lnTo>
                <a:lnTo>
                  <a:pt x="384048" y="69595"/>
                </a:lnTo>
                <a:lnTo>
                  <a:pt x="379984" y="113664"/>
                </a:lnTo>
                <a:lnTo>
                  <a:pt x="379730" y="115823"/>
                </a:lnTo>
                <a:lnTo>
                  <a:pt x="379222" y="117474"/>
                </a:lnTo>
                <a:lnTo>
                  <a:pt x="378332" y="118617"/>
                </a:lnTo>
                <a:lnTo>
                  <a:pt x="377444" y="119887"/>
                </a:lnTo>
                <a:lnTo>
                  <a:pt x="376174" y="120649"/>
                </a:lnTo>
                <a:lnTo>
                  <a:pt x="374396" y="121030"/>
                </a:lnTo>
                <a:lnTo>
                  <a:pt x="373380" y="121284"/>
                </a:lnTo>
                <a:lnTo>
                  <a:pt x="372237" y="121411"/>
                </a:lnTo>
                <a:lnTo>
                  <a:pt x="367030" y="121411"/>
                </a:lnTo>
                <a:lnTo>
                  <a:pt x="366522" y="127126"/>
                </a:lnTo>
                <a:lnTo>
                  <a:pt x="407288" y="130936"/>
                </a:lnTo>
                <a:lnTo>
                  <a:pt x="407797" y="125221"/>
                </a:lnTo>
                <a:lnTo>
                  <a:pt x="406146" y="124967"/>
                </a:lnTo>
                <a:lnTo>
                  <a:pt x="404749" y="124586"/>
                </a:lnTo>
                <a:lnTo>
                  <a:pt x="403606" y="124205"/>
                </a:lnTo>
                <a:lnTo>
                  <a:pt x="402590" y="123951"/>
                </a:lnTo>
                <a:lnTo>
                  <a:pt x="401447" y="123443"/>
                </a:lnTo>
                <a:lnTo>
                  <a:pt x="396185" y="116839"/>
                </a:lnTo>
                <a:lnTo>
                  <a:pt x="396287" y="114934"/>
                </a:lnTo>
                <a:lnTo>
                  <a:pt x="396873" y="108838"/>
                </a:lnTo>
                <a:lnTo>
                  <a:pt x="400938" y="65023"/>
                </a:lnTo>
                <a:lnTo>
                  <a:pt x="401574" y="64134"/>
                </a:lnTo>
                <a:lnTo>
                  <a:pt x="405130" y="60197"/>
                </a:lnTo>
                <a:lnTo>
                  <a:pt x="406654" y="58927"/>
                </a:lnTo>
                <a:lnTo>
                  <a:pt x="408431" y="57911"/>
                </a:lnTo>
                <a:lnTo>
                  <a:pt x="409678" y="57149"/>
                </a:lnTo>
                <a:lnTo>
                  <a:pt x="401066" y="57149"/>
                </a:lnTo>
                <a:lnTo>
                  <a:pt x="399796" y="52831"/>
                </a:lnTo>
                <a:lnTo>
                  <a:pt x="397419" y="49148"/>
                </a:lnTo>
                <a:close/>
              </a:path>
              <a:path w="461010" h="135889">
                <a:moveTo>
                  <a:pt x="320421" y="37464"/>
                </a:moveTo>
                <a:lnTo>
                  <a:pt x="319913" y="43179"/>
                </a:lnTo>
                <a:lnTo>
                  <a:pt x="321563" y="43433"/>
                </a:lnTo>
                <a:lnTo>
                  <a:pt x="323215" y="43941"/>
                </a:lnTo>
                <a:lnTo>
                  <a:pt x="331850" y="50672"/>
                </a:lnTo>
                <a:lnTo>
                  <a:pt x="332613" y="52196"/>
                </a:lnTo>
                <a:lnTo>
                  <a:pt x="332632" y="52323"/>
                </a:lnTo>
                <a:lnTo>
                  <a:pt x="332748" y="54736"/>
                </a:lnTo>
                <a:lnTo>
                  <a:pt x="332482" y="57149"/>
                </a:lnTo>
                <a:lnTo>
                  <a:pt x="327636" y="109219"/>
                </a:lnTo>
                <a:lnTo>
                  <a:pt x="314325" y="116458"/>
                </a:lnTo>
                <a:lnTo>
                  <a:pt x="313690" y="122173"/>
                </a:lnTo>
                <a:lnTo>
                  <a:pt x="355219" y="126110"/>
                </a:lnTo>
                <a:lnTo>
                  <a:pt x="355854" y="120395"/>
                </a:lnTo>
                <a:lnTo>
                  <a:pt x="354203" y="120141"/>
                </a:lnTo>
                <a:lnTo>
                  <a:pt x="352806" y="119760"/>
                </a:lnTo>
                <a:lnTo>
                  <a:pt x="344678" y="114299"/>
                </a:lnTo>
                <a:lnTo>
                  <a:pt x="343916" y="112902"/>
                </a:lnTo>
                <a:lnTo>
                  <a:pt x="343662" y="111251"/>
                </a:lnTo>
                <a:lnTo>
                  <a:pt x="343951" y="108838"/>
                </a:lnTo>
                <a:lnTo>
                  <a:pt x="348488" y="60324"/>
                </a:lnTo>
                <a:lnTo>
                  <a:pt x="349123" y="59562"/>
                </a:lnTo>
                <a:lnTo>
                  <a:pt x="350138" y="58419"/>
                </a:lnTo>
                <a:lnTo>
                  <a:pt x="351409" y="56895"/>
                </a:lnTo>
                <a:lnTo>
                  <a:pt x="352806" y="55498"/>
                </a:lnTo>
                <a:lnTo>
                  <a:pt x="354330" y="54101"/>
                </a:lnTo>
                <a:lnTo>
                  <a:pt x="356107" y="53085"/>
                </a:lnTo>
                <a:lnTo>
                  <a:pt x="358186" y="51815"/>
                </a:lnTo>
                <a:lnTo>
                  <a:pt x="349123" y="51815"/>
                </a:lnTo>
                <a:lnTo>
                  <a:pt x="350266" y="39496"/>
                </a:lnTo>
                <a:lnTo>
                  <a:pt x="349123" y="38226"/>
                </a:lnTo>
                <a:lnTo>
                  <a:pt x="320421" y="37464"/>
                </a:lnTo>
                <a:close/>
              </a:path>
              <a:path w="461010" h="135889">
                <a:moveTo>
                  <a:pt x="428244" y="44322"/>
                </a:moveTo>
                <a:lnTo>
                  <a:pt x="405384" y="53720"/>
                </a:lnTo>
                <a:lnTo>
                  <a:pt x="403352" y="55371"/>
                </a:lnTo>
                <a:lnTo>
                  <a:pt x="401066" y="57149"/>
                </a:lnTo>
                <a:lnTo>
                  <a:pt x="409678" y="57149"/>
                </a:lnTo>
                <a:lnTo>
                  <a:pt x="410718" y="56514"/>
                </a:lnTo>
                <a:lnTo>
                  <a:pt x="413131" y="55498"/>
                </a:lnTo>
                <a:lnTo>
                  <a:pt x="418211" y="54228"/>
                </a:lnTo>
                <a:lnTo>
                  <a:pt x="420878" y="54101"/>
                </a:lnTo>
                <a:lnTo>
                  <a:pt x="448975" y="54101"/>
                </a:lnTo>
                <a:lnTo>
                  <a:pt x="448437" y="53339"/>
                </a:lnTo>
                <a:lnTo>
                  <a:pt x="444627" y="48259"/>
                </a:lnTo>
                <a:lnTo>
                  <a:pt x="439166" y="45338"/>
                </a:lnTo>
                <a:lnTo>
                  <a:pt x="431927" y="44703"/>
                </a:lnTo>
                <a:lnTo>
                  <a:pt x="428244" y="44322"/>
                </a:lnTo>
                <a:close/>
              </a:path>
              <a:path w="461010" h="135889">
                <a:moveTo>
                  <a:pt x="376047" y="39496"/>
                </a:moveTo>
                <a:lnTo>
                  <a:pt x="372744" y="39623"/>
                </a:lnTo>
                <a:lnTo>
                  <a:pt x="366522" y="40893"/>
                </a:lnTo>
                <a:lnTo>
                  <a:pt x="363855" y="41782"/>
                </a:lnTo>
                <a:lnTo>
                  <a:pt x="361696" y="43052"/>
                </a:lnTo>
                <a:lnTo>
                  <a:pt x="359791" y="44068"/>
                </a:lnTo>
                <a:lnTo>
                  <a:pt x="357759" y="45465"/>
                </a:lnTo>
                <a:lnTo>
                  <a:pt x="353187" y="49021"/>
                </a:lnTo>
                <a:lnTo>
                  <a:pt x="351281" y="50545"/>
                </a:lnTo>
                <a:lnTo>
                  <a:pt x="349757" y="51815"/>
                </a:lnTo>
                <a:lnTo>
                  <a:pt x="358186" y="51815"/>
                </a:lnTo>
                <a:lnTo>
                  <a:pt x="358394" y="51688"/>
                </a:lnTo>
                <a:lnTo>
                  <a:pt x="360680" y="50672"/>
                </a:lnTo>
                <a:lnTo>
                  <a:pt x="363347" y="50037"/>
                </a:lnTo>
                <a:lnTo>
                  <a:pt x="365887" y="49275"/>
                </a:lnTo>
                <a:lnTo>
                  <a:pt x="368554" y="49148"/>
                </a:lnTo>
                <a:lnTo>
                  <a:pt x="397419" y="49148"/>
                </a:lnTo>
                <a:lnTo>
                  <a:pt x="397256" y="48894"/>
                </a:lnTo>
                <a:lnTo>
                  <a:pt x="389763" y="42163"/>
                </a:lnTo>
                <a:lnTo>
                  <a:pt x="385191" y="40258"/>
                </a:lnTo>
                <a:lnTo>
                  <a:pt x="379603" y="39750"/>
                </a:lnTo>
                <a:lnTo>
                  <a:pt x="376047" y="39496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03448" y="3285744"/>
            <a:ext cx="470915" cy="2880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6600" y="3212592"/>
            <a:ext cx="288290" cy="360045"/>
          </a:xfrm>
          <a:custGeom>
            <a:avLst/>
            <a:gdLst/>
            <a:ahLst/>
            <a:cxnLst/>
            <a:rect l="l" t="t" r="r" b="b"/>
            <a:pathLst>
              <a:path w="288289" h="360045">
                <a:moveTo>
                  <a:pt x="0" y="0"/>
                </a:moveTo>
                <a:lnTo>
                  <a:pt x="288036" y="360045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6600" y="3285744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288036" y="0"/>
                </a:moveTo>
                <a:lnTo>
                  <a:pt x="0" y="288035"/>
                </a:lnTo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08048" y="3125723"/>
            <a:ext cx="359663" cy="2316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62911" y="3069335"/>
            <a:ext cx="220345" cy="287020"/>
          </a:xfrm>
          <a:custGeom>
            <a:avLst/>
            <a:gdLst/>
            <a:ahLst/>
            <a:cxnLst/>
            <a:rect l="l" t="t" r="r" b="b"/>
            <a:pathLst>
              <a:path w="220344" h="287020">
                <a:moveTo>
                  <a:pt x="0" y="0"/>
                </a:moveTo>
                <a:lnTo>
                  <a:pt x="220344" y="287019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62911" y="3125723"/>
            <a:ext cx="220345" cy="229870"/>
          </a:xfrm>
          <a:custGeom>
            <a:avLst/>
            <a:gdLst/>
            <a:ahLst/>
            <a:cxnLst/>
            <a:rect l="l" t="t" r="r" b="b"/>
            <a:pathLst>
              <a:path w="220344" h="229870">
                <a:moveTo>
                  <a:pt x="220344" y="0"/>
                </a:moveTo>
                <a:lnTo>
                  <a:pt x="0" y="229615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49146" y="3429761"/>
            <a:ext cx="223520" cy="223520"/>
          </a:xfrm>
          <a:custGeom>
            <a:avLst/>
            <a:gdLst/>
            <a:ahLst/>
            <a:cxnLst/>
            <a:rect l="l" t="t" r="r" b="b"/>
            <a:pathLst>
              <a:path w="223519" h="223520">
                <a:moveTo>
                  <a:pt x="27821" y="27821"/>
                </a:moveTo>
                <a:lnTo>
                  <a:pt x="32778" y="46748"/>
                </a:lnTo>
                <a:lnTo>
                  <a:pt x="209041" y="223012"/>
                </a:lnTo>
                <a:lnTo>
                  <a:pt x="223011" y="209042"/>
                </a:lnTo>
                <a:lnTo>
                  <a:pt x="46748" y="32778"/>
                </a:lnTo>
                <a:lnTo>
                  <a:pt x="27821" y="27821"/>
                </a:lnTo>
                <a:close/>
              </a:path>
              <a:path w="223519" h="223520">
                <a:moveTo>
                  <a:pt x="0" y="0"/>
                </a:moveTo>
                <a:lnTo>
                  <a:pt x="26865" y="101980"/>
                </a:lnTo>
                <a:lnTo>
                  <a:pt x="28193" y="106934"/>
                </a:lnTo>
                <a:lnTo>
                  <a:pt x="33528" y="110109"/>
                </a:lnTo>
                <a:lnTo>
                  <a:pt x="44068" y="107314"/>
                </a:lnTo>
                <a:lnTo>
                  <a:pt x="47243" y="101980"/>
                </a:lnTo>
                <a:lnTo>
                  <a:pt x="32778" y="46748"/>
                </a:lnTo>
                <a:lnTo>
                  <a:pt x="6857" y="20827"/>
                </a:lnTo>
                <a:lnTo>
                  <a:pt x="20828" y="6858"/>
                </a:lnTo>
                <a:lnTo>
                  <a:pt x="26034" y="6858"/>
                </a:lnTo>
                <a:lnTo>
                  <a:pt x="0" y="0"/>
                </a:lnTo>
                <a:close/>
              </a:path>
              <a:path w="223519" h="223520">
                <a:moveTo>
                  <a:pt x="26034" y="6858"/>
                </a:moveTo>
                <a:lnTo>
                  <a:pt x="20828" y="6858"/>
                </a:lnTo>
                <a:lnTo>
                  <a:pt x="46748" y="32778"/>
                </a:lnTo>
                <a:lnTo>
                  <a:pt x="101980" y="47243"/>
                </a:lnTo>
                <a:lnTo>
                  <a:pt x="107315" y="44068"/>
                </a:lnTo>
                <a:lnTo>
                  <a:pt x="108711" y="38862"/>
                </a:lnTo>
                <a:lnTo>
                  <a:pt x="110109" y="33527"/>
                </a:lnTo>
                <a:lnTo>
                  <a:pt x="106934" y="28193"/>
                </a:lnTo>
                <a:lnTo>
                  <a:pt x="26034" y="6858"/>
                </a:lnTo>
                <a:close/>
              </a:path>
              <a:path w="223519" h="223520">
                <a:moveTo>
                  <a:pt x="20828" y="6858"/>
                </a:moveTo>
                <a:lnTo>
                  <a:pt x="6857" y="20827"/>
                </a:lnTo>
                <a:lnTo>
                  <a:pt x="32778" y="46748"/>
                </a:lnTo>
                <a:lnTo>
                  <a:pt x="27821" y="27821"/>
                </a:lnTo>
                <a:lnTo>
                  <a:pt x="11303" y="23495"/>
                </a:lnTo>
                <a:lnTo>
                  <a:pt x="23494" y="11302"/>
                </a:lnTo>
                <a:lnTo>
                  <a:pt x="25272" y="11302"/>
                </a:lnTo>
                <a:lnTo>
                  <a:pt x="20828" y="6858"/>
                </a:lnTo>
                <a:close/>
              </a:path>
              <a:path w="223519" h="223520">
                <a:moveTo>
                  <a:pt x="25272" y="11302"/>
                </a:moveTo>
                <a:lnTo>
                  <a:pt x="23494" y="11302"/>
                </a:lnTo>
                <a:lnTo>
                  <a:pt x="27821" y="27821"/>
                </a:lnTo>
                <a:lnTo>
                  <a:pt x="46748" y="32778"/>
                </a:lnTo>
                <a:lnTo>
                  <a:pt x="25272" y="11302"/>
                </a:lnTo>
                <a:close/>
              </a:path>
              <a:path w="223519" h="223520">
                <a:moveTo>
                  <a:pt x="23494" y="11302"/>
                </a:moveTo>
                <a:lnTo>
                  <a:pt x="11303" y="23495"/>
                </a:lnTo>
                <a:lnTo>
                  <a:pt x="27821" y="27821"/>
                </a:lnTo>
                <a:lnTo>
                  <a:pt x="23494" y="1130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4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12080" y="2154397"/>
            <a:ext cx="3572255" cy="4504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17130" y="512826"/>
            <a:ext cx="1331974" cy="194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84335" y="1536191"/>
            <a:ext cx="129539" cy="113030"/>
          </a:xfrm>
          <a:custGeom>
            <a:avLst/>
            <a:gdLst/>
            <a:ahLst/>
            <a:cxnLst/>
            <a:rect l="l" t="t" r="r" b="b"/>
            <a:pathLst>
              <a:path w="129540" h="113030">
                <a:moveTo>
                  <a:pt x="129540" y="43053"/>
                </a:moveTo>
                <a:lnTo>
                  <a:pt x="0" y="43053"/>
                </a:lnTo>
                <a:lnTo>
                  <a:pt x="40005" y="69723"/>
                </a:lnTo>
                <a:lnTo>
                  <a:pt x="24765" y="112775"/>
                </a:lnTo>
                <a:lnTo>
                  <a:pt x="64770" y="86106"/>
                </a:lnTo>
                <a:lnTo>
                  <a:pt x="95334" y="86106"/>
                </a:lnTo>
                <a:lnTo>
                  <a:pt x="89535" y="69723"/>
                </a:lnTo>
                <a:lnTo>
                  <a:pt x="129540" y="43053"/>
                </a:lnTo>
                <a:close/>
              </a:path>
              <a:path w="129540" h="113030">
                <a:moveTo>
                  <a:pt x="95334" y="86106"/>
                </a:moveTo>
                <a:lnTo>
                  <a:pt x="64770" y="86106"/>
                </a:lnTo>
                <a:lnTo>
                  <a:pt x="104775" y="112775"/>
                </a:lnTo>
                <a:lnTo>
                  <a:pt x="95334" y="86106"/>
                </a:lnTo>
                <a:close/>
              </a:path>
              <a:path w="129540" h="113030">
                <a:moveTo>
                  <a:pt x="64770" y="0"/>
                </a:moveTo>
                <a:lnTo>
                  <a:pt x="49530" y="43053"/>
                </a:lnTo>
                <a:lnTo>
                  <a:pt x="80010" y="43053"/>
                </a:lnTo>
                <a:lnTo>
                  <a:pt x="64770" y="0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4769" y="676020"/>
            <a:ext cx="6029325" cy="399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817" y="1094967"/>
            <a:ext cx="806035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Wspomniany </a:t>
            </a: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ierwszy</a:t>
            </a:r>
            <a:r>
              <a:rPr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przypadek ASF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000" spc="-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Polsce</a:t>
            </a:r>
            <a:r>
              <a:rPr sz="20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spc="-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sz="2000" spc="-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wsi</a:t>
            </a:r>
            <a:r>
              <a:rPr sz="20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Grzybowszczyzna</a:t>
            </a: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(800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od granicy  z </a:t>
            </a:r>
            <a:r>
              <a:rPr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Białorusią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stwierdzono</a:t>
            </a:r>
            <a:br>
              <a:rPr 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lutego 2014r. </a:t>
            </a:r>
            <a:r>
              <a:rPr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Źródłem</a:t>
            </a:r>
            <a:r>
              <a:rPr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wirusa ASF (ASFV) były </a:t>
            </a:r>
            <a:r>
              <a:rPr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dziki, </a:t>
            </a:r>
            <a:r>
              <a:rPr lang="pl-PL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które</a:t>
            </a:r>
            <a:r>
              <a:rPr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przedostały się do </a:t>
            </a:r>
            <a:r>
              <a:rPr sz="2000" b="1" u="sng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Polski </a:t>
            </a:r>
            <a:r>
              <a:rPr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2000" b="1" u="sng" spc="-1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Białorus</a:t>
            </a:r>
            <a:r>
              <a:rPr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38" y="2637154"/>
            <a:ext cx="5183505" cy="3539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tego momentu </a:t>
            </a: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</a:t>
            </a: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szerzy</a:t>
            </a:r>
            <a:r>
              <a:rPr sz="23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</a:p>
          <a:p>
            <a:pPr marL="12700">
              <a:lnSpc>
                <a:spcPct val="100000"/>
              </a:lnSpc>
            </a:pP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populacji dzików stosunkowo</a:t>
            </a:r>
            <a:r>
              <a:rPr sz="23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wolno,</a:t>
            </a:r>
          </a:p>
          <a:p>
            <a:pPr marL="12700">
              <a:lnSpc>
                <a:spcPct val="100000"/>
              </a:lnSpc>
            </a:pP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aczkolwiek</a:t>
            </a:r>
            <a:r>
              <a:rPr sz="23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konsekwentnie.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okresie 40 miesięcy epizootii </a:t>
            </a: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 </a:t>
            </a: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wśród </a:t>
            </a:r>
            <a:r>
              <a:rPr sz="23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dzików, </a:t>
            </a: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choroba przemieściła</a:t>
            </a:r>
            <a:r>
              <a:rPr sz="23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  na odległość 89km w kierunku  zachodnim i na odległość 187 km  wzdłuż granicy wschodniej (kolor  </a:t>
            </a: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czerwony).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Obecnie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sz="2300" b="1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województwa</a:t>
            </a:r>
            <a:r>
              <a:rPr sz="23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300" b="1" spc="-7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powiatów</a:t>
            </a:r>
            <a:r>
              <a:rPr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pl-PL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pl-PL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.17: </a:t>
            </a:r>
            <a:r>
              <a:rPr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sz="2300" b="1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przypadk</a:t>
            </a:r>
            <a:r>
              <a:rPr lang="pl-PL" sz="23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ów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21673" y="1485138"/>
            <a:ext cx="121920" cy="144780"/>
          </a:xfrm>
          <a:custGeom>
            <a:avLst/>
            <a:gdLst/>
            <a:ahLst/>
            <a:cxnLst/>
            <a:rect l="l" t="t" r="r" b="b"/>
            <a:pathLst>
              <a:path w="121920" h="144780">
                <a:moveTo>
                  <a:pt x="121920" y="55245"/>
                </a:moveTo>
                <a:lnTo>
                  <a:pt x="0" y="55245"/>
                </a:lnTo>
                <a:lnTo>
                  <a:pt x="37719" y="89535"/>
                </a:lnTo>
                <a:lnTo>
                  <a:pt x="23241" y="144779"/>
                </a:lnTo>
                <a:lnTo>
                  <a:pt x="60959" y="110616"/>
                </a:lnTo>
                <a:lnTo>
                  <a:pt x="89725" y="110616"/>
                </a:lnTo>
                <a:lnTo>
                  <a:pt x="84200" y="89535"/>
                </a:lnTo>
                <a:lnTo>
                  <a:pt x="121920" y="55245"/>
                </a:lnTo>
                <a:close/>
              </a:path>
              <a:path w="121920" h="144780">
                <a:moveTo>
                  <a:pt x="89725" y="110616"/>
                </a:moveTo>
                <a:lnTo>
                  <a:pt x="60959" y="110616"/>
                </a:lnTo>
                <a:lnTo>
                  <a:pt x="98678" y="144779"/>
                </a:lnTo>
                <a:lnTo>
                  <a:pt x="89725" y="110616"/>
                </a:lnTo>
                <a:close/>
              </a:path>
              <a:path w="121920" h="144780">
                <a:moveTo>
                  <a:pt x="60959" y="0"/>
                </a:moveTo>
                <a:lnTo>
                  <a:pt x="46608" y="55245"/>
                </a:lnTo>
                <a:lnTo>
                  <a:pt x="75310" y="55245"/>
                </a:lnTo>
                <a:lnTo>
                  <a:pt x="609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21673" y="1485138"/>
            <a:ext cx="121920" cy="144780"/>
          </a:xfrm>
          <a:custGeom>
            <a:avLst/>
            <a:gdLst/>
            <a:ahLst/>
            <a:cxnLst/>
            <a:rect l="l" t="t" r="r" b="b"/>
            <a:pathLst>
              <a:path w="121920" h="144780">
                <a:moveTo>
                  <a:pt x="0" y="55245"/>
                </a:moveTo>
                <a:lnTo>
                  <a:pt x="46608" y="55245"/>
                </a:lnTo>
                <a:lnTo>
                  <a:pt x="60959" y="0"/>
                </a:lnTo>
                <a:lnTo>
                  <a:pt x="75310" y="55245"/>
                </a:lnTo>
                <a:lnTo>
                  <a:pt x="121920" y="55245"/>
                </a:lnTo>
                <a:lnTo>
                  <a:pt x="84200" y="89535"/>
                </a:lnTo>
                <a:lnTo>
                  <a:pt x="98678" y="144779"/>
                </a:lnTo>
                <a:lnTo>
                  <a:pt x="60959" y="110616"/>
                </a:lnTo>
                <a:lnTo>
                  <a:pt x="23241" y="144779"/>
                </a:lnTo>
                <a:lnTo>
                  <a:pt x="37719" y="89535"/>
                </a:lnTo>
                <a:lnTo>
                  <a:pt x="0" y="55245"/>
                </a:lnTo>
                <a:close/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56526" y="3037332"/>
            <a:ext cx="68262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89</a:t>
            </a:r>
            <a:r>
              <a:rPr sz="1800" b="1" spc="-114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km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61328" y="2637154"/>
            <a:ext cx="1587500" cy="4077970"/>
          </a:xfrm>
          <a:custGeom>
            <a:avLst/>
            <a:gdLst/>
            <a:ahLst/>
            <a:cxnLst/>
            <a:rect l="l" t="t" r="r" b="b"/>
            <a:pathLst>
              <a:path w="1587500" h="4077970">
                <a:moveTo>
                  <a:pt x="1442005" y="3940062"/>
                </a:moveTo>
                <a:lnTo>
                  <a:pt x="1435014" y="3942179"/>
                </a:lnTo>
                <a:lnTo>
                  <a:pt x="1429130" y="3946982"/>
                </a:lnTo>
                <a:lnTo>
                  <a:pt x="1425638" y="3953674"/>
                </a:lnTo>
                <a:lnTo>
                  <a:pt x="1425003" y="3960947"/>
                </a:lnTo>
                <a:lnTo>
                  <a:pt x="1427130" y="3967936"/>
                </a:lnTo>
                <a:lnTo>
                  <a:pt x="1431925" y="3973779"/>
                </a:lnTo>
                <a:lnTo>
                  <a:pt x="1559814" y="4077944"/>
                </a:lnTo>
                <a:lnTo>
                  <a:pt x="1564689" y="4049306"/>
                </a:lnTo>
                <a:lnTo>
                  <a:pt x="1528699" y="4049306"/>
                </a:lnTo>
                <a:lnTo>
                  <a:pt x="1503894" y="3983289"/>
                </a:lnTo>
                <a:lnTo>
                  <a:pt x="1455927" y="3944239"/>
                </a:lnTo>
                <a:lnTo>
                  <a:pt x="1449258" y="3940718"/>
                </a:lnTo>
                <a:lnTo>
                  <a:pt x="1442005" y="3940062"/>
                </a:lnTo>
                <a:close/>
              </a:path>
              <a:path w="1587500" h="4077970">
                <a:moveTo>
                  <a:pt x="1503894" y="3983289"/>
                </a:moveTo>
                <a:lnTo>
                  <a:pt x="1528699" y="4049306"/>
                </a:lnTo>
                <a:lnTo>
                  <a:pt x="1555185" y="4039362"/>
                </a:lnTo>
                <a:lnTo>
                  <a:pt x="1527810" y="4039362"/>
                </a:lnTo>
                <a:lnTo>
                  <a:pt x="1533286" y="4007217"/>
                </a:lnTo>
                <a:lnTo>
                  <a:pt x="1503894" y="3983289"/>
                </a:lnTo>
                <a:close/>
              </a:path>
              <a:path w="1587500" h="4077970">
                <a:moveTo>
                  <a:pt x="1572005" y="3893324"/>
                </a:moveTo>
                <a:lnTo>
                  <a:pt x="1539625" y="3970006"/>
                </a:lnTo>
                <a:lnTo>
                  <a:pt x="1564386" y="4035907"/>
                </a:lnTo>
                <a:lnTo>
                  <a:pt x="1528699" y="4049306"/>
                </a:lnTo>
                <a:lnTo>
                  <a:pt x="1564689" y="4049306"/>
                </a:lnTo>
                <a:lnTo>
                  <a:pt x="1587500" y="3915308"/>
                </a:lnTo>
                <a:lnTo>
                  <a:pt x="1587275" y="3907744"/>
                </a:lnTo>
                <a:lnTo>
                  <a:pt x="1584277" y="3901087"/>
                </a:lnTo>
                <a:lnTo>
                  <a:pt x="1579016" y="3896045"/>
                </a:lnTo>
                <a:lnTo>
                  <a:pt x="1572005" y="3893324"/>
                </a:lnTo>
                <a:close/>
              </a:path>
              <a:path w="1587500" h="4077970">
                <a:moveTo>
                  <a:pt x="1533286" y="4007217"/>
                </a:moveTo>
                <a:lnTo>
                  <a:pt x="1527810" y="4039362"/>
                </a:lnTo>
                <a:lnTo>
                  <a:pt x="1558544" y="4027779"/>
                </a:lnTo>
                <a:lnTo>
                  <a:pt x="1533286" y="4007217"/>
                </a:lnTo>
                <a:close/>
              </a:path>
              <a:path w="1587500" h="4077970">
                <a:moveTo>
                  <a:pt x="1539625" y="3970006"/>
                </a:moveTo>
                <a:lnTo>
                  <a:pt x="1533286" y="4007217"/>
                </a:lnTo>
                <a:lnTo>
                  <a:pt x="1558544" y="4027779"/>
                </a:lnTo>
                <a:lnTo>
                  <a:pt x="1527810" y="4039362"/>
                </a:lnTo>
                <a:lnTo>
                  <a:pt x="1555185" y="4039362"/>
                </a:lnTo>
                <a:lnTo>
                  <a:pt x="1564386" y="4035907"/>
                </a:lnTo>
                <a:lnTo>
                  <a:pt x="1539625" y="3970006"/>
                </a:lnTo>
                <a:close/>
              </a:path>
              <a:path w="1587500" h="4077970">
                <a:moveTo>
                  <a:pt x="54215" y="70735"/>
                </a:moveTo>
                <a:lnTo>
                  <a:pt x="47860" y="108028"/>
                </a:lnTo>
                <a:lnTo>
                  <a:pt x="1503894" y="3983289"/>
                </a:lnTo>
                <a:lnTo>
                  <a:pt x="1533286" y="4007217"/>
                </a:lnTo>
                <a:lnTo>
                  <a:pt x="1539625" y="3970006"/>
                </a:lnTo>
                <a:lnTo>
                  <a:pt x="83577" y="94646"/>
                </a:lnTo>
                <a:lnTo>
                  <a:pt x="54215" y="70735"/>
                </a:lnTo>
                <a:close/>
              </a:path>
              <a:path w="1587500" h="4077970">
                <a:moveTo>
                  <a:pt x="27686" y="0"/>
                </a:moveTo>
                <a:lnTo>
                  <a:pt x="0" y="162687"/>
                </a:lnTo>
                <a:lnTo>
                  <a:pt x="224" y="170263"/>
                </a:lnTo>
                <a:lnTo>
                  <a:pt x="3222" y="176911"/>
                </a:lnTo>
                <a:lnTo>
                  <a:pt x="8483" y="181939"/>
                </a:lnTo>
                <a:lnTo>
                  <a:pt x="15494" y="184658"/>
                </a:lnTo>
                <a:lnTo>
                  <a:pt x="23088" y="184431"/>
                </a:lnTo>
                <a:lnTo>
                  <a:pt x="29765" y="181419"/>
                </a:lnTo>
                <a:lnTo>
                  <a:pt x="34799" y="176121"/>
                </a:lnTo>
                <a:lnTo>
                  <a:pt x="37465" y="169037"/>
                </a:lnTo>
                <a:lnTo>
                  <a:pt x="47860" y="108028"/>
                </a:lnTo>
                <a:lnTo>
                  <a:pt x="23114" y="42164"/>
                </a:lnTo>
                <a:lnTo>
                  <a:pt x="58800" y="28702"/>
                </a:lnTo>
                <a:lnTo>
                  <a:pt x="62890" y="28702"/>
                </a:lnTo>
                <a:lnTo>
                  <a:pt x="27686" y="0"/>
                </a:lnTo>
                <a:close/>
              </a:path>
              <a:path w="1587500" h="4077970">
                <a:moveTo>
                  <a:pt x="62890" y="28702"/>
                </a:moveTo>
                <a:lnTo>
                  <a:pt x="58800" y="28702"/>
                </a:lnTo>
                <a:lnTo>
                  <a:pt x="83577" y="94646"/>
                </a:lnTo>
                <a:lnTo>
                  <a:pt x="131572" y="133731"/>
                </a:lnTo>
                <a:lnTo>
                  <a:pt x="138241" y="137243"/>
                </a:lnTo>
                <a:lnTo>
                  <a:pt x="145494" y="137922"/>
                </a:lnTo>
                <a:lnTo>
                  <a:pt x="152485" y="135838"/>
                </a:lnTo>
                <a:lnTo>
                  <a:pt x="158369" y="131064"/>
                </a:lnTo>
                <a:lnTo>
                  <a:pt x="161861" y="124323"/>
                </a:lnTo>
                <a:lnTo>
                  <a:pt x="162496" y="117046"/>
                </a:lnTo>
                <a:lnTo>
                  <a:pt x="160369" y="110079"/>
                </a:lnTo>
                <a:lnTo>
                  <a:pt x="155575" y="104267"/>
                </a:lnTo>
                <a:lnTo>
                  <a:pt x="62890" y="28702"/>
                </a:lnTo>
                <a:close/>
              </a:path>
              <a:path w="1587500" h="4077970">
                <a:moveTo>
                  <a:pt x="58800" y="28702"/>
                </a:moveTo>
                <a:lnTo>
                  <a:pt x="23114" y="42164"/>
                </a:lnTo>
                <a:lnTo>
                  <a:pt x="47860" y="108028"/>
                </a:lnTo>
                <a:lnTo>
                  <a:pt x="54215" y="70735"/>
                </a:lnTo>
                <a:lnTo>
                  <a:pt x="28955" y="50165"/>
                </a:lnTo>
                <a:lnTo>
                  <a:pt x="59690" y="38608"/>
                </a:lnTo>
                <a:lnTo>
                  <a:pt x="62522" y="38608"/>
                </a:lnTo>
                <a:lnTo>
                  <a:pt x="58800" y="28702"/>
                </a:lnTo>
                <a:close/>
              </a:path>
              <a:path w="1587500" h="4077970">
                <a:moveTo>
                  <a:pt x="62522" y="38608"/>
                </a:moveTo>
                <a:lnTo>
                  <a:pt x="59690" y="38608"/>
                </a:lnTo>
                <a:lnTo>
                  <a:pt x="54215" y="70735"/>
                </a:lnTo>
                <a:lnTo>
                  <a:pt x="83577" y="94646"/>
                </a:lnTo>
                <a:lnTo>
                  <a:pt x="62522" y="38608"/>
                </a:lnTo>
                <a:close/>
              </a:path>
              <a:path w="1587500" h="4077970">
                <a:moveTo>
                  <a:pt x="59690" y="38608"/>
                </a:moveTo>
                <a:lnTo>
                  <a:pt x="28955" y="50165"/>
                </a:lnTo>
                <a:lnTo>
                  <a:pt x="54215" y="70735"/>
                </a:lnTo>
                <a:lnTo>
                  <a:pt x="59690" y="386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60515" y="3278373"/>
            <a:ext cx="1872614" cy="231775"/>
          </a:xfrm>
          <a:custGeom>
            <a:avLst/>
            <a:gdLst/>
            <a:ahLst/>
            <a:cxnLst/>
            <a:rect l="l" t="t" r="r" b="b"/>
            <a:pathLst>
              <a:path w="1872615" h="231775">
                <a:moveTo>
                  <a:pt x="146264" y="60501"/>
                </a:moveTo>
                <a:lnTo>
                  <a:pt x="139191" y="63249"/>
                </a:lnTo>
                <a:lnTo>
                  <a:pt x="0" y="151768"/>
                </a:lnTo>
                <a:lnTo>
                  <a:pt x="145668" y="229365"/>
                </a:lnTo>
                <a:lnTo>
                  <a:pt x="152911" y="231528"/>
                </a:lnTo>
                <a:lnTo>
                  <a:pt x="160178" y="230762"/>
                </a:lnTo>
                <a:lnTo>
                  <a:pt x="166635" y="227330"/>
                </a:lnTo>
                <a:lnTo>
                  <a:pt x="171450" y="221491"/>
                </a:lnTo>
                <a:lnTo>
                  <a:pt x="173612" y="214249"/>
                </a:lnTo>
                <a:lnTo>
                  <a:pt x="172847" y="206982"/>
                </a:lnTo>
                <a:lnTo>
                  <a:pt x="169414" y="200525"/>
                </a:lnTo>
                <a:lnTo>
                  <a:pt x="163575" y="195710"/>
                </a:lnTo>
                <a:lnTo>
                  <a:pt x="113978" y="169294"/>
                </a:lnTo>
                <a:lnTo>
                  <a:pt x="38607" y="169294"/>
                </a:lnTo>
                <a:lnTo>
                  <a:pt x="37083" y="131321"/>
                </a:lnTo>
                <a:lnTo>
                  <a:pt x="107373" y="128619"/>
                </a:lnTo>
                <a:lnTo>
                  <a:pt x="159638" y="95380"/>
                </a:lnTo>
                <a:lnTo>
                  <a:pt x="168229" y="76146"/>
                </a:lnTo>
                <a:lnTo>
                  <a:pt x="165480" y="69091"/>
                </a:lnTo>
                <a:lnTo>
                  <a:pt x="160266" y="63625"/>
                </a:lnTo>
                <a:lnTo>
                  <a:pt x="153574" y="60694"/>
                </a:lnTo>
                <a:lnTo>
                  <a:pt x="146264" y="60501"/>
                </a:lnTo>
                <a:close/>
              </a:path>
              <a:path w="1872615" h="231775">
                <a:moveTo>
                  <a:pt x="1839488" y="62233"/>
                </a:moveTo>
                <a:lnTo>
                  <a:pt x="1833879" y="62233"/>
                </a:lnTo>
                <a:lnTo>
                  <a:pt x="1835403" y="100206"/>
                </a:lnTo>
                <a:lnTo>
                  <a:pt x="1764979" y="102914"/>
                </a:lnTo>
                <a:lnTo>
                  <a:pt x="1712721" y="136147"/>
                </a:lnTo>
                <a:lnTo>
                  <a:pt x="1707272" y="141416"/>
                </a:lnTo>
                <a:lnTo>
                  <a:pt x="1704371" y="148101"/>
                </a:lnTo>
                <a:lnTo>
                  <a:pt x="1704185" y="155382"/>
                </a:lnTo>
                <a:lnTo>
                  <a:pt x="1706879" y="162436"/>
                </a:lnTo>
                <a:lnTo>
                  <a:pt x="1712148" y="167903"/>
                </a:lnTo>
                <a:lnTo>
                  <a:pt x="1718833" y="170834"/>
                </a:lnTo>
                <a:lnTo>
                  <a:pt x="1726114" y="171027"/>
                </a:lnTo>
                <a:lnTo>
                  <a:pt x="1733168" y="168278"/>
                </a:lnTo>
                <a:lnTo>
                  <a:pt x="1872360" y="79759"/>
                </a:lnTo>
                <a:lnTo>
                  <a:pt x="1839488" y="62233"/>
                </a:lnTo>
                <a:close/>
              </a:path>
              <a:path w="1872615" h="231775">
                <a:moveTo>
                  <a:pt x="107373" y="128619"/>
                </a:moveTo>
                <a:lnTo>
                  <a:pt x="37083" y="131321"/>
                </a:lnTo>
                <a:lnTo>
                  <a:pt x="38607" y="169294"/>
                </a:lnTo>
                <a:lnTo>
                  <a:pt x="108903" y="166592"/>
                </a:lnTo>
                <a:lnTo>
                  <a:pt x="108494" y="166373"/>
                </a:lnTo>
                <a:lnTo>
                  <a:pt x="48005" y="166373"/>
                </a:lnTo>
                <a:lnTo>
                  <a:pt x="46735" y="133480"/>
                </a:lnTo>
                <a:lnTo>
                  <a:pt x="99728" y="133480"/>
                </a:lnTo>
                <a:lnTo>
                  <a:pt x="107373" y="128619"/>
                </a:lnTo>
                <a:close/>
              </a:path>
              <a:path w="1872615" h="231775">
                <a:moveTo>
                  <a:pt x="108903" y="166592"/>
                </a:moveTo>
                <a:lnTo>
                  <a:pt x="38607" y="169294"/>
                </a:lnTo>
                <a:lnTo>
                  <a:pt x="113978" y="169294"/>
                </a:lnTo>
                <a:lnTo>
                  <a:pt x="108903" y="166592"/>
                </a:lnTo>
                <a:close/>
              </a:path>
              <a:path w="1872615" h="231775">
                <a:moveTo>
                  <a:pt x="1763528" y="64939"/>
                </a:moveTo>
                <a:lnTo>
                  <a:pt x="107373" y="128619"/>
                </a:lnTo>
                <a:lnTo>
                  <a:pt x="75575" y="148841"/>
                </a:lnTo>
                <a:lnTo>
                  <a:pt x="108903" y="166592"/>
                </a:lnTo>
                <a:lnTo>
                  <a:pt x="1764979" y="102914"/>
                </a:lnTo>
                <a:lnTo>
                  <a:pt x="1796799" y="82678"/>
                </a:lnTo>
                <a:lnTo>
                  <a:pt x="1763528" y="64939"/>
                </a:lnTo>
                <a:close/>
              </a:path>
              <a:path w="1872615" h="231775">
                <a:moveTo>
                  <a:pt x="46735" y="133480"/>
                </a:moveTo>
                <a:lnTo>
                  <a:pt x="48005" y="166373"/>
                </a:lnTo>
                <a:lnTo>
                  <a:pt x="75575" y="148841"/>
                </a:lnTo>
                <a:lnTo>
                  <a:pt x="46735" y="133480"/>
                </a:lnTo>
                <a:close/>
              </a:path>
              <a:path w="1872615" h="231775">
                <a:moveTo>
                  <a:pt x="75575" y="148841"/>
                </a:moveTo>
                <a:lnTo>
                  <a:pt x="48005" y="166373"/>
                </a:lnTo>
                <a:lnTo>
                  <a:pt x="108494" y="166373"/>
                </a:lnTo>
                <a:lnTo>
                  <a:pt x="75575" y="148841"/>
                </a:lnTo>
                <a:close/>
              </a:path>
              <a:path w="1872615" h="231775">
                <a:moveTo>
                  <a:pt x="99728" y="133480"/>
                </a:moveTo>
                <a:lnTo>
                  <a:pt x="46735" y="133480"/>
                </a:lnTo>
                <a:lnTo>
                  <a:pt x="75575" y="148841"/>
                </a:lnTo>
                <a:lnTo>
                  <a:pt x="99728" y="133480"/>
                </a:lnTo>
                <a:close/>
              </a:path>
              <a:path w="1872615" h="231775">
                <a:moveTo>
                  <a:pt x="1796799" y="82678"/>
                </a:moveTo>
                <a:lnTo>
                  <a:pt x="1764979" y="102914"/>
                </a:lnTo>
                <a:lnTo>
                  <a:pt x="1835403" y="100206"/>
                </a:lnTo>
                <a:lnTo>
                  <a:pt x="1835317" y="98047"/>
                </a:lnTo>
                <a:lnTo>
                  <a:pt x="1825625" y="98047"/>
                </a:lnTo>
                <a:lnTo>
                  <a:pt x="1796799" y="82678"/>
                </a:lnTo>
                <a:close/>
              </a:path>
              <a:path w="1872615" h="231775">
                <a:moveTo>
                  <a:pt x="1824354" y="65154"/>
                </a:moveTo>
                <a:lnTo>
                  <a:pt x="1796799" y="82678"/>
                </a:lnTo>
                <a:lnTo>
                  <a:pt x="1825625" y="98047"/>
                </a:lnTo>
                <a:lnTo>
                  <a:pt x="1824354" y="65154"/>
                </a:lnTo>
                <a:close/>
              </a:path>
              <a:path w="1872615" h="231775">
                <a:moveTo>
                  <a:pt x="1833997" y="65154"/>
                </a:moveTo>
                <a:lnTo>
                  <a:pt x="1824354" y="65154"/>
                </a:lnTo>
                <a:lnTo>
                  <a:pt x="1825625" y="98047"/>
                </a:lnTo>
                <a:lnTo>
                  <a:pt x="1835317" y="98047"/>
                </a:lnTo>
                <a:lnTo>
                  <a:pt x="1833997" y="65154"/>
                </a:lnTo>
                <a:close/>
              </a:path>
              <a:path w="1872615" h="231775">
                <a:moveTo>
                  <a:pt x="1833879" y="62233"/>
                </a:moveTo>
                <a:lnTo>
                  <a:pt x="1763528" y="64939"/>
                </a:lnTo>
                <a:lnTo>
                  <a:pt x="1796799" y="82678"/>
                </a:lnTo>
                <a:lnTo>
                  <a:pt x="1824354" y="65154"/>
                </a:lnTo>
                <a:lnTo>
                  <a:pt x="1833997" y="65154"/>
                </a:lnTo>
                <a:lnTo>
                  <a:pt x="1833879" y="62233"/>
                </a:lnTo>
                <a:close/>
              </a:path>
              <a:path w="1872615" h="231775">
                <a:moveTo>
                  <a:pt x="1719576" y="0"/>
                </a:moveTo>
                <a:lnTo>
                  <a:pt x="1712309" y="765"/>
                </a:lnTo>
                <a:lnTo>
                  <a:pt x="1705852" y="4198"/>
                </a:lnTo>
                <a:lnTo>
                  <a:pt x="1701037" y="10036"/>
                </a:lnTo>
                <a:lnTo>
                  <a:pt x="1698875" y="17279"/>
                </a:lnTo>
                <a:lnTo>
                  <a:pt x="1699640" y="24546"/>
                </a:lnTo>
                <a:lnTo>
                  <a:pt x="1703073" y="31003"/>
                </a:lnTo>
                <a:lnTo>
                  <a:pt x="1708911" y="35817"/>
                </a:lnTo>
                <a:lnTo>
                  <a:pt x="1763528" y="64939"/>
                </a:lnTo>
                <a:lnTo>
                  <a:pt x="1833879" y="62233"/>
                </a:lnTo>
                <a:lnTo>
                  <a:pt x="1839488" y="62233"/>
                </a:lnTo>
                <a:lnTo>
                  <a:pt x="1726818" y="2162"/>
                </a:lnTo>
                <a:lnTo>
                  <a:pt x="171957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1593" y="4244466"/>
            <a:ext cx="359410" cy="739140"/>
          </a:xfrm>
          <a:custGeom>
            <a:avLst/>
            <a:gdLst/>
            <a:ahLst/>
            <a:cxnLst/>
            <a:rect l="l" t="t" r="r" b="b"/>
            <a:pathLst>
              <a:path w="359409" h="739139">
                <a:moveTo>
                  <a:pt x="105155" y="0"/>
                </a:moveTo>
                <a:lnTo>
                  <a:pt x="79121" y="10159"/>
                </a:lnTo>
                <a:lnTo>
                  <a:pt x="109854" y="33908"/>
                </a:lnTo>
                <a:lnTo>
                  <a:pt x="0" y="76580"/>
                </a:lnTo>
                <a:lnTo>
                  <a:pt x="10413" y="103631"/>
                </a:lnTo>
                <a:lnTo>
                  <a:pt x="163449" y="44195"/>
                </a:lnTo>
                <a:lnTo>
                  <a:pt x="159257" y="33400"/>
                </a:lnTo>
                <a:lnTo>
                  <a:pt x="145375" y="27896"/>
                </a:lnTo>
                <a:lnTo>
                  <a:pt x="131730" y="20510"/>
                </a:lnTo>
                <a:lnTo>
                  <a:pt x="118324" y="11219"/>
                </a:lnTo>
                <a:lnTo>
                  <a:pt x="105155" y="0"/>
                </a:lnTo>
                <a:close/>
              </a:path>
              <a:path w="359409" h="739139">
                <a:moveTo>
                  <a:pt x="271626" y="322373"/>
                </a:moveTo>
                <a:lnTo>
                  <a:pt x="132703" y="322373"/>
                </a:lnTo>
                <a:lnTo>
                  <a:pt x="141255" y="322516"/>
                </a:lnTo>
                <a:lnTo>
                  <a:pt x="159384" y="323087"/>
                </a:lnTo>
                <a:lnTo>
                  <a:pt x="214518" y="326913"/>
                </a:lnTo>
                <a:lnTo>
                  <a:pt x="262127" y="332231"/>
                </a:lnTo>
                <a:lnTo>
                  <a:pt x="273684" y="327659"/>
                </a:lnTo>
                <a:lnTo>
                  <a:pt x="271626" y="322373"/>
                </a:lnTo>
                <a:close/>
              </a:path>
              <a:path w="359409" h="739139">
                <a:moveTo>
                  <a:pt x="115812" y="292935"/>
                </a:moveTo>
                <a:lnTo>
                  <a:pt x="84327" y="293623"/>
                </a:lnTo>
                <a:lnTo>
                  <a:pt x="95884" y="323341"/>
                </a:lnTo>
                <a:lnTo>
                  <a:pt x="102332" y="322915"/>
                </a:lnTo>
                <a:lnTo>
                  <a:pt x="109267" y="322595"/>
                </a:lnTo>
                <a:lnTo>
                  <a:pt x="116655" y="322395"/>
                </a:lnTo>
                <a:lnTo>
                  <a:pt x="271626" y="322373"/>
                </a:lnTo>
                <a:lnTo>
                  <a:pt x="263745" y="302132"/>
                </a:lnTo>
                <a:lnTo>
                  <a:pt x="235076" y="302132"/>
                </a:lnTo>
                <a:lnTo>
                  <a:pt x="191162" y="297178"/>
                </a:lnTo>
                <a:lnTo>
                  <a:pt x="151415" y="294116"/>
                </a:lnTo>
                <a:lnTo>
                  <a:pt x="115812" y="292935"/>
                </a:lnTo>
                <a:close/>
              </a:path>
              <a:path w="359409" h="739139">
                <a:moveTo>
                  <a:pt x="232790" y="222630"/>
                </a:moveTo>
                <a:lnTo>
                  <a:pt x="207899" y="232282"/>
                </a:lnTo>
                <a:lnTo>
                  <a:pt x="235076" y="302132"/>
                </a:lnTo>
                <a:lnTo>
                  <a:pt x="263745" y="302132"/>
                </a:lnTo>
                <a:lnTo>
                  <a:pt x="232790" y="222630"/>
                </a:lnTo>
                <a:close/>
              </a:path>
              <a:path w="359409" h="739139">
                <a:moveTo>
                  <a:pt x="92235" y="134899"/>
                </a:moveTo>
                <a:lnTo>
                  <a:pt x="55514" y="148447"/>
                </a:lnTo>
                <a:lnTo>
                  <a:pt x="42219" y="183006"/>
                </a:lnTo>
                <a:lnTo>
                  <a:pt x="43779" y="193295"/>
                </a:lnTo>
                <a:lnTo>
                  <a:pt x="65641" y="231727"/>
                </a:lnTo>
                <a:lnTo>
                  <a:pt x="92170" y="241696"/>
                </a:lnTo>
                <a:lnTo>
                  <a:pt x="102147" y="240734"/>
                </a:lnTo>
                <a:lnTo>
                  <a:pt x="135761" y="214068"/>
                </a:lnTo>
                <a:lnTo>
                  <a:pt x="135910" y="213740"/>
                </a:lnTo>
                <a:lnTo>
                  <a:pt x="93979" y="213740"/>
                </a:lnTo>
                <a:lnTo>
                  <a:pt x="88137" y="213486"/>
                </a:lnTo>
                <a:lnTo>
                  <a:pt x="82676" y="210565"/>
                </a:lnTo>
                <a:lnTo>
                  <a:pt x="77088" y="207644"/>
                </a:lnTo>
                <a:lnTo>
                  <a:pt x="73025" y="202691"/>
                </a:lnTo>
                <a:lnTo>
                  <a:pt x="70357" y="195833"/>
                </a:lnTo>
                <a:lnTo>
                  <a:pt x="67817" y="189229"/>
                </a:lnTo>
                <a:lnTo>
                  <a:pt x="67817" y="183006"/>
                </a:lnTo>
                <a:lnTo>
                  <a:pt x="93259" y="162675"/>
                </a:lnTo>
                <a:lnTo>
                  <a:pt x="145011" y="162675"/>
                </a:lnTo>
                <a:lnTo>
                  <a:pt x="145923" y="159257"/>
                </a:lnTo>
                <a:lnTo>
                  <a:pt x="151764" y="147319"/>
                </a:lnTo>
                <a:lnTo>
                  <a:pt x="152502" y="146557"/>
                </a:lnTo>
                <a:lnTo>
                  <a:pt x="123189" y="146557"/>
                </a:lnTo>
                <a:lnTo>
                  <a:pt x="117738" y="142799"/>
                </a:lnTo>
                <a:lnTo>
                  <a:pt x="111871" y="139731"/>
                </a:lnTo>
                <a:lnTo>
                  <a:pt x="105598" y="137378"/>
                </a:lnTo>
                <a:lnTo>
                  <a:pt x="98932" y="135762"/>
                </a:lnTo>
                <a:lnTo>
                  <a:pt x="92235" y="134899"/>
                </a:lnTo>
                <a:close/>
              </a:path>
              <a:path w="359409" h="739139">
                <a:moveTo>
                  <a:pt x="145011" y="162675"/>
                </a:moveTo>
                <a:lnTo>
                  <a:pt x="93259" y="162675"/>
                </a:lnTo>
                <a:lnTo>
                  <a:pt x="102346" y="163417"/>
                </a:lnTo>
                <a:lnTo>
                  <a:pt x="111599" y="166969"/>
                </a:lnTo>
                <a:lnTo>
                  <a:pt x="121030" y="173354"/>
                </a:lnTo>
                <a:lnTo>
                  <a:pt x="117792" y="187666"/>
                </a:lnTo>
                <a:lnTo>
                  <a:pt x="113220" y="198786"/>
                </a:lnTo>
                <a:lnTo>
                  <a:pt x="107314" y="206716"/>
                </a:lnTo>
                <a:lnTo>
                  <a:pt x="100075" y="211454"/>
                </a:lnTo>
                <a:lnTo>
                  <a:pt x="93979" y="213740"/>
                </a:lnTo>
                <a:lnTo>
                  <a:pt x="135910" y="213740"/>
                </a:lnTo>
                <a:lnTo>
                  <a:pt x="138604" y="207819"/>
                </a:lnTo>
                <a:lnTo>
                  <a:pt x="140471" y="201737"/>
                </a:lnTo>
                <a:lnTo>
                  <a:pt x="141350" y="195833"/>
                </a:lnTo>
                <a:lnTo>
                  <a:pt x="196467" y="195833"/>
                </a:lnTo>
                <a:lnTo>
                  <a:pt x="198342" y="194389"/>
                </a:lnTo>
                <a:lnTo>
                  <a:pt x="203465" y="188184"/>
                </a:lnTo>
                <a:lnTo>
                  <a:pt x="207136" y="180847"/>
                </a:lnTo>
                <a:lnTo>
                  <a:pt x="207847" y="177926"/>
                </a:lnTo>
                <a:lnTo>
                  <a:pt x="164591" y="177926"/>
                </a:lnTo>
                <a:lnTo>
                  <a:pt x="158496" y="176910"/>
                </a:lnTo>
                <a:lnTo>
                  <a:pt x="152400" y="175767"/>
                </a:lnTo>
                <a:lnTo>
                  <a:pt x="147700" y="173608"/>
                </a:lnTo>
                <a:lnTo>
                  <a:pt x="144399" y="170433"/>
                </a:lnTo>
                <a:lnTo>
                  <a:pt x="144466" y="164718"/>
                </a:lnTo>
                <a:lnTo>
                  <a:pt x="145011" y="162675"/>
                </a:lnTo>
                <a:close/>
              </a:path>
              <a:path w="359409" h="739139">
                <a:moveTo>
                  <a:pt x="196467" y="195833"/>
                </a:moveTo>
                <a:lnTo>
                  <a:pt x="141350" y="195833"/>
                </a:lnTo>
                <a:lnTo>
                  <a:pt x="146176" y="199897"/>
                </a:lnTo>
                <a:lnTo>
                  <a:pt x="152907" y="202818"/>
                </a:lnTo>
                <a:lnTo>
                  <a:pt x="161416" y="204596"/>
                </a:lnTo>
                <a:lnTo>
                  <a:pt x="170052" y="206247"/>
                </a:lnTo>
                <a:lnTo>
                  <a:pt x="177419" y="205866"/>
                </a:lnTo>
                <a:lnTo>
                  <a:pt x="183641" y="203453"/>
                </a:lnTo>
                <a:lnTo>
                  <a:pt x="191742" y="199475"/>
                </a:lnTo>
                <a:lnTo>
                  <a:pt x="196467" y="195833"/>
                </a:lnTo>
                <a:close/>
              </a:path>
              <a:path w="359409" h="739139">
                <a:moveTo>
                  <a:pt x="202847" y="140176"/>
                </a:moveTo>
                <a:lnTo>
                  <a:pt x="166967" y="140176"/>
                </a:lnTo>
                <a:lnTo>
                  <a:pt x="172958" y="141604"/>
                </a:lnTo>
                <a:lnTo>
                  <a:pt x="177877" y="145891"/>
                </a:lnTo>
                <a:lnTo>
                  <a:pt x="181736" y="153034"/>
                </a:lnTo>
                <a:lnTo>
                  <a:pt x="183769" y="158241"/>
                </a:lnTo>
                <a:lnTo>
                  <a:pt x="184023" y="162940"/>
                </a:lnTo>
                <a:lnTo>
                  <a:pt x="182581" y="167258"/>
                </a:lnTo>
                <a:lnTo>
                  <a:pt x="181101" y="171449"/>
                </a:lnTo>
                <a:lnTo>
                  <a:pt x="178053" y="174370"/>
                </a:lnTo>
                <a:lnTo>
                  <a:pt x="169545" y="177672"/>
                </a:lnTo>
                <a:lnTo>
                  <a:pt x="164591" y="177926"/>
                </a:lnTo>
                <a:lnTo>
                  <a:pt x="207847" y="177926"/>
                </a:lnTo>
                <a:lnTo>
                  <a:pt x="209100" y="172773"/>
                </a:lnTo>
                <a:lnTo>
                  <a:pt x="209202" y="170433"/>
                </a:lnTo>
                <a:lnTo>
                  <a:pt x="209309" y="166969"/>
                </a:lnTo>
                <a:lnTo>
                  <a:pt x="209236" y="162675"/>
                </a:lnTo>
                <a:lnTo>
                  <a:pt x="207940" y="154291"/>
                </a:lnTo>
                <a:lnTo>
                  <a:pt x="204724" y="144144"/>
                </a:lnTo>
                <a:lnTo>
                  <a:pt x="202847" y="140176"/>
                </a:lnTo>
                <a:close/>
              </a:path>
              <a:path w="359409" h="739139">
                <a:moveTo>
                  <a:pt x="166179" y="111648"/>
                </a:moveTo>
                <a:lnTo>
                  <a:pt x="128015" y="133095"/>
                </a:lnTo>
                <a:lnTo>
                  <a:pt x="123189" y="146557"/>
                </a:lnTo>
                <a:lnTo>
                  <a:pt x="152502" y="146557"/>
                </a:lnTo>
                <a:lnTo>
                  <a:pt x="155575" y="143382"/>
                </a:lnTo>
                <a:lnTo>
                  <a:pt x="159892" y="141604"/>
                </a:lnTo>
                <a:lnTo>
                  <a:pt x="166967" y="140176"/>
                </a:lnTo>
                <a:lnTo>
                  <a:pt x="202847" y="140176"/>
                </a:lnTo>
                <a:lnTo>
                  <a:pt x="200457" y="135120"/>
                </a:lnTo>
                <a:lnTo>
                  <a:pt x="195262" y="127476"/>
                </a:lnTo>
                <a:lnTo>
                  <a:pt x="189114" y="121213"/>
                </a:lnTo>
                <a:lnTo>
                  <a:pt x="181990" y="116331"/>
                </a:lnTo>
                <a:lnTo>
                  <a:pt x="174228" y="113020"/>
                </a:lnTo>
                <a:lnTo>
                  <a:pt x="166179" y="111648"/>
                </a:lnTo>
                <a:close/>
              </a:path>
              <a:path w="359409" h="739139">
                <a:moveTo>
                  <a:pt x="348986" y="643254"/>
                </a:moveTo>
                <a:lnTo>
                  <a:pt x="312800" y="643254"/>
                </a:lnTo>
                <a:lnTo>
                  <a:pt x="316356" y="643635"/>
                </a:lnTo>
                <a:lnTo>
                  <a:pt x="319912" y="645032"/>
                </a:lnTo>
                <a:lnTo>
                  <a:pt x="323596" y="647826"/>
                </a:lnTo>
                <a:lnTo>
                  <a:pt x="327278" y="650493"/>
                </a:lnTo>
                <a:lnTo>
                  <a:pt x="329946" y="653795"/>
                </a:lnTo>
                <a:lnTo>
                  <a:pt x="331470" y="657732"/>
                </a:lnTo>
                <a:lnTo>
                  <a:pt x="333424" y="666853"/>
                </a:lnTo>
                <a:lnTo>
                  <a:pt x="331676" y="674592"/>
                </a:lnTo>
                <a:lnTo>
                  <a:pt x="326237" y="680950"/>
                </a:lnTo>
                <a:lnTo>
                  <a:pt x="317119" y="685926"/>
                </a:lnTo>
                <a:lnTo>
                  <a:pt x="247269" y="712977"/>
                </a:lnTo>
                <a:lnTo>
                  <a:pt x="257428" y="739012"/>
                </a:lnTo>
                <a:lnTo>
                  <a:pt x="330961" y="710437"/>
                </a:lnTo>
                <a:lnTo>
                  <a:pt x="358689" y="681220"/>
                </a:lnTo>
                <a:lnTo>
                  <a:pt x="359394" y="673195"/>
                </a:lnTo>
                <a:lnTo>
                  <a:pt x="358360" y="664646"/>
                </a:lnTo>
                <a:lnTo>
                  <a:pt x="355600" y="655573"/>
                </a:lnTo>
                <a:lnTo>
                  <a:pt x="353313" y="649731"/>
                </a:lnTo>
                <a:lnTo>
                  <a:pt x="350011" y="644397"/>
                </a:lnTo>
                <a:lnTo>
                  <a:pt x="348986" y="643254"/>
                </a:lnTo>
                <a:close/>
              </a:path>
              <a:path w="359409" h="739139">
                <a:moveTo>
                  <a:pt x="323277" y="578865"/>
                </a:moveTo>
                <a:lnTo>
                  <a:pt x="287400" y="578865"/>
                </a:lnTo>
                <a:lnTo>
                  <a:pt x="290956" y="579500"/>
                </a:lnTo>
                <a:lnTo>
                  <a:pt x="294766" y="581278"/>
                </a:lnTo>
                <a:lnTo>
                  <a:pt x="298703" y="584199"/>
                </a:lnTo>
                <a:lnTo>
                  <a:pt x="302513" y="587120"/>
                </a:lnTo>
                <a:lnTo>
                  <a:pt x="305180" y="590168"/>
                </a:lnTo>
                <a:lnTo>
                  <a:pt x="306450" y="593470"/>
                </a:lnTo>
                <a:lnTo>
                  <a:pt x="308863" y="599566"/>
                </a:lnTo>
                <a:lnTo>
                  <a:pt x="309117" y="605027"/>
                </a:lnTo>
                <a:lnTo>
                  <a:pt x="307212" y="609599"/>
                </a:lnTo>
                <a:lnTo>
                  <a:pt x="305307" y="614298"/>
                </a:lnTo>
                <a:lnTo>
                  <a:pt x="301625" y="617727"/>
                </a:lnTo>
                <a:lnTo>
                  <a:pt x="222250" y="648588"/>
                </a:lnTo>
                <a:lnTo>
                  <a:pt x="232282" y="674496"/>
                </a:lnTo>
                <a:lnTo>
                  <a:pt x="312800" y="643254"/>
                </a:lnTo>
                <a:lnTo>
                  <a:pt x="348986" y="643254"/>
                </a:lnTo>
                <a:lnTo>
                  <a:pt x="345566" y="639444"/>
                </a:lnTo>
                <a:lnTo>
                  <a:pt x="341122" y="634364"/>
                </a:lnTo>
                <a:lnTo>
                  <a:pt x="336423" y="631062"/>
                </a:lnTo>
                <a:lnTo>
                  <a:pt x="331470" y="629157"/>
                </a:lnTo>
                <a:lnTo>
                  <a:pt x="334277" y="620847"/>
                </a:lnTo>
                <a:lnTo>
                  <a:pt x="335073" y="611727"/>
                </a:lnTo>
                <a:lnTo>
                  <a:pt x="333845" y="601797"/>
                </a:lnTo>
                <a:lnTo>
                  <a:pt x="330580" y="591057"/>
                </a:lnTo>
                <a:lnTo>
                  <a:pt x="326653" y="583174"/>
                </a:lnTo>
                <a:lnTo>
                  <a:pt x="323277" y="578865"/>
                </a:lnTo>
                <a:close/>
              </a:path>
              <a:path w="359409" h="739139">
                <a:moveTo>
                  <a:pt x="308609" y="540765"/>
                </a:moveTo>
                <a:lnTo>
                  <a:pt x="197103" y="584072"/>
                </a:lnTo>
                <a:lnTo>
                  <a:pt x="207263" y="609980"/>
                </a:lnTo>
                <a:lnTo>
                  <a:pt x="287400" y="578865"/>
                </a:lnTo>
                <a:lnTo>
                  <a:pt x="323277" y="578865"/>
                </a:lnTo>
                <a:lnTo>
                  <a:pt x="321548" y="576659"/>
                </a:lnTo>
                <a:lnTo>
                  <a:pt x="315275" y="571501"/>
                </a:lnTo>
                <a:lnTo>
                  <a:pt x="307848" y="567689"/>
                </a:lnTo>
                <a:lnTo>
                  <a:pt x="315595" y="558672"/>
                </a:lnTo>
                <a:lnTo>
                  <a:pt x="308609" y="540765"/>
                </a:lnTo>
                <a:close/>
              </a:path>
              <a:path w="359409" h="739139">
                <a:moveTo>
                  <a:pt x="264573" y="479043"/>
                </a:moveTo>
                <a:lnTo>
                  <a:pt x="199262" y="479043"/>
                </a:lnTo>
                <a:lnTo>
                  <a:pt x="217297" y="486409"/>
                </a:lnTo>
                <a:lnTo>
                  <a:pt x="179577" y="538860"/>
                </a:lnTo>
                <a:lnTo>
                  <a:pt x="191642" y="569721"/>
                </a:lnTo>
                <a:lnTo>
                  <a:pt x="243204" y="497458"/>
                </a:lnTo>
                <a:lnTo>
                  <a:pt x="291783" y="497458"/>
                </a:lnTo>
                <a:lnTo>
                  <a:pt x="287908" y="487425"/>
                </a:lnTo>
                <a:lnTo>
                  <a:pt x="264573" y="479043"/>
                </a:lnTo>
                <a:close/>
              </a:path>
              <a:path w="359409" h="739139">
                <a:moveTo>
                  <a:pt x="291783" y="497458"/>
                </a:moveTo>
                <a:lnTo>
                  <a:pt x="243204" y="497458"/>
                </a:lnTo>
                <a:lnTo>
                  <a:pt x="299974" y="518667"/>
                </a:lnTo>
                <a:lnTo>
                  <a:pt x="291783" y="497458"/>
                </a:lnTo>
                <a:close/>
              </a:path>
              <a:path w="359409" h="739139">
                <a:moveTo>
                  <a:pt x="304800" y="408050"/>
                </a:moveTo>
                <a:lnTo>
                  <a:pt x="151891" y="467613"/>
                </a:lnTo>
                <a:lnTo>
                  <a:pt x="162051" y="493521"/>
                </a:lnTo>
                <a:lnTo>
                  <a:pt x="199262" y="479043"/>
                </a:lnTo>
                <a:lnTo>
                  <a:pt x="264573" y="479043"/>
                </a:lnTo>
                <a:lnTo>
                  <a:pt x="230631" y="466851"/>
                </a:lnTo>
                <a:lnTo>
                  <a:pt x="321182" y="431672"/>
                </a:lnTo>
                <a:lnTo>
                  <a:pt x="304800" y="408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8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4608" y="1837944"/>
            <a:ext cx="3744595" cy="0"/>
          </a:xfrm>
          <a:custGeom>
            <a:avLst/>
            <a:gdLst/>
            <a:ahLst/>
            <a:cxnLst/>
            <a:rect l="l" t="t" r="r" b="b"/>
            <a:pathLst>
              <a:path w="3744595">
                <a:moveTo>
                  <a:pt x="0" y="0"/>
                </a:moveTo>
                <a:lnTo>
                  <a:pt x="3744467" y="0"/>
                </a:lnTo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99838" y="1811273"/>
            <a:ext cx="3312795" cy="0"/>
          </a:xfrm>
          <a:custGeom>
            <a:avLst/>
            <a:gdLst/>
            <a:ahLst/>
            <a:cxnLst/>
            <a:rect l="l" t="t" r="r" b="b"/>
            <a:pathLst>
              <a:path w="3312795">
                <a:moveTo>
                  <a:pt x="0" y="0"/>
                </a:moveTo>
                <a:lnTo>
                  <a:pt x="3312414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5311" y="2028444"/>
            <a:ext cx="3300984" cy="3395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62044" y="964691"/>
            <a:ext cx="510539" cy="623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44878" y="725698"/>
            <a:ext cx="6944870" cy="63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375"/>
              </a:lnSpc>
            </a:pPr>
            <a:r>
              <a:rPr sz="3200" b="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</a:t>
            </a:r>
            <a:r>
              <a:rPr sz="3200" b="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siemiatycki </a:t>
            </a:r>
            <a:r>
              <a:rPr sz="3200" b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3200" b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ciągłe </a:t>
            </a:r>
            <a:r>
              <a:rPr sz="3200" b="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zasilanie </a:t>
            </a:r>
            <a:r>
              <a:rPr sz="3200" b="0" spc="-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wirusem</a:t>
            </a:r>
            <a:r>
              <a:rPr sz="3200" b="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terenu</a:t>
            </a:r>
            <a:r>
              <a:rPr sz="3200" b="0" spc="-1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Białorusi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47822" y="4184141"/>
            <a:ext cx="3142615" cy="276225"/>
          </a:xfrm>
          <a:custGeom>
            <a:avLst/>
            <a:gdLst/>
            <a:ahLst/>
            <a:cxnLst/>
            <a:rect l="l" t="t" r="r" b="b"/>
            <a:pathLst>
              <a:path w="3142615" h="276225">
                <a:moveTo>
                  <a:pt x="137922" y="0"/>
                </a:moveTo>
                <a:lnTo>
                  <a:pt x="0" y="137921"/>
                </a:lnTo>
                <a:lnTo>
                  <a:pt x="137922" y="275843"/>
                </a:lnTo>
                <a:lnTo>
                  <a:pt x="137922" y="206882"/>
                </a:lnTo>
                <a:lnTo>
                  <a:pt x="3142488" y="206882"/>
                </a:lnTo>
                <a:lnTo>
                  <a:pt x="3142488" y="68960"/>
                </a:lnTo>
                <a:lnTo>
                  <a:pt x="137922" y="68960"/>
                </a:lnTo>
                <a:lnTo>
                  <a:pt x="1379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47822" y="4184141"/>
            <a:ext cx="3142615" cy="276225"/>
          </a:xfrm>
          <a:custGeom>
            <a:avLst/>
            <a:gdLst/>
            <a:ahLst/>
            <a:cxnLst/>
            <a:rect l="l" t="t" r="r" b="b"/>
            <a:pathLst>
              <a:path w="3142615" h="276225">
                <a:moveTo>
                  <a:pt x="3142488" y="68960"/>
                </a:moveTo>
                <a:lnTo>
                  <a:pt x="137922" y="68960"/>
                </a:lnTo>
                <a:lnTo>
                  <a:pt x="137922" y="0"/>
                </a:lnTo>
                <a:lnTo>
                  <a:pt x="0" y="137921"/>
                </a:lnTo>
                <a:lnTo>
                  <a:pt x="137922" y="275843"/>
                </a:lnTo>
                <a:lnTo>
                  <a:pt x="137922" y="206882"/>
                </a:lnTo>
                <a:lnTo>
                  <a:pt x="3142488" y="206882"/>
                </a:lnTo>
                <a:lnTo>
                  <a:pt x="3142488" y="68960"/>
                </a:lnTo>
                <a:close/>
              </a:path>
            </a:pathLst>
          </a:custGeom>
          <a:ln w="19812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4685" y="4877561"/>
            <a:ext cx="3785870" cy="329565"/>
          </a:xfrm>
          <a:custGeom>
            <a:avLst/>
            <a:gdLst/>
            <a:ahLst/>
            <a:cxnLst/>
            <a:rect l="l" t="t" r="r" b="b"/>
            <a:pathLst>
              <a:path w="3785870" h="329564">
                <a:moveTo>
                  <a:pt x="164591" y="0"/>
                </a:moveTo>
                <a:lnTo>
                  <a:pt x="0" y="164592"/>
                </a:lnTo>
                <a:lnTo>
                  <a:pt x="164591" y="329183"/>
                </a:lnTo>
                <a:lnTo>
                  <a:pt x="164591" y="246887"/>
                </a:lnTo>
                <a:lnTo>
                  <a:pt x="3785616" y="246887"/>
                </a:lnTo>
                <a:lnTo>
                  <a:pt x="3785616" y="82295"/>
                </a:lnTo>
                <a:lnTo>
                  <a:pt x="164591" y="82295"/>
                </a:lnTo>
                <a:lnTo>
                  <a:pt x="16459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64685" y="4877561"/>
            <a:ext cx="3785870" cy="329565"/>
          </a:xfrm>
          <a:custGeom>
            <a:avLst/>
            <a:gdLst/>
            <a:ahLst/>
            <a:cxnLst/>
            <a:rect l="l" t="t" r="r" b="b"/>
            <a:pathLst>
              <a:path w="3785870" h="329564">
                <a:moveTo>
                  <a:pt x="3785616" y="82295"/>
                </a:moveTo>
                <a:lnTo>
                  <a:pt x="164591" y="82295"/>
                </a:lnTo>
                <a:lnTo>
                  <a:pt x="164591" y="0"/>
                </a:lnTo>
                <a:lnTo>
                  <a:pt x="0" y="164592"/>
                </a:lnTo>
                <a:lnTo>
                  <a:pt x="164591" y="329183"/>
                </a:lnTo>
                <a:lnTo>
                  <a:pt x="164591" y="246887"/>
                </a:lnTo>
                <a:lnTo>
                  <a:pt x="3785616" y="246887"/>
                </a:lnTo>
                <a:lnTo>
                  <a:pt x="3785616" y="82295"/>
                </a:lnTo>
                <a:close/>
              </a:path>
            </a:pathLst>
          </a:custGeom>
          <a:ln w="19812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66565" y="4568190"/>
            <a:ext cx="2999740" cy="329565"/>
          </a:xfrm>
          <a:custGeom>
            <a:avLst/>
            <a:gdLst/>
            <a:ahLst/>
            <a:cxnLst/>
            <a:rect l="l" t="t" r="r" b="b"/>
            <a:pathLst>
              <a:path w="2999740" h="329564">
                <a:moveTo>
                  <a:pt x="164592" y="0"/>
                </a:moveTo>
                <a:lnTo>
                  <a:pt x="0" y="164592"/>
                </a:lnTo>
                <a:lnTo>
                  <a:pt x="164592" y="329184"/>
                </a:lnTo>
                <a:lnTo>
                  <a:pt x="164592" y="246887"/>
                </a:lnTo>
                <a:lnTo>
                  <a:pt x="2999232" y="246887"/>
                </a:lnTo>
                <a:lnTo>
                  <a:pt x="2999232" y="82296"/>
                </a:lnTo>
                <a:lnTo>
                  <a:pt x="164592" y="82296"/>
                </a:lnTo>
                <a:lnTo>
                  <a:pt x="16459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66565" y="4568190"/>
            <a:ext cx="2999740" cy="329565"/>
          </a:xfrm>
          <a:custGeom>
            <a:avLst/>
            <a:gdLst/>
            <a:ahLst/>
            <a:cxnLst/>
            <a:rect l="l" t="t" r="r" b="b"/>
            <a:pathLst>
              <a:path w="2999740" h="329564">
                <a:moveTo>
                  <a:pt x="2999232" y="82296"/>
                </a:moveTo>
                <a:lnTo>
                  <a:pt x="164592" y="82296"/>
                </a:lnTo>
                <a:lnTo>
                  <a:pt x="164592" y="0"/>
                </a:lnTo>
                <a:lnTo>
                  <a:pt x="0" y="164592"/>
                </a:lnTo>
                <a:lnTo>
                  <a:pt x="164592" y="329184"/>
                </a:lnTo>
                <a:lnTo>
                  <a:pt x="164592" y="246887"/>
                </a:lnTo>
                <a:lnTo>
                  <a:pt x="2999232" y="246887"/>
                </a:lnTo>
                <a:lnTo>
                  <a:pt x="2999232" y="82296"/>
                </a:lnTo>
                <a:close/>
              </a:path>
            </a:pathLst>
          </a:custGeom>
          <a:ln w="19812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95644" y="3240023"/>
            <a:ext cx="1034796" cy="1412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29500" y="3924300"/>
            <a:ext cx="775716" cy="345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12608" y="3908171"/>
            <a:ext cx="774446" cy="343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2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5698" y="2130425"/>
            <a:ext cx="5848096" cy="447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1123" y="2679064"/>
            <a:ext cx="4128389" cy="358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3295" y="2894133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094" y="0"/>
                </a:lnTo>
              </a:path>
            </a:pathLst>
          </a:custGeom>
          <a:ln w="52462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3295" y="2867902"/>
            <a:ext cx="118110" cy="52705"/>
          </a:xfrm>
          <a:custGeom>
            <a:avLst/>
            <a:gdLst/>
            <a:ahLst/>
            <a:cxnLst/>
            <a:rect l="l" t="t" r="r" b="b"/>
            <a:pathLst>
              <a:path w="118110" h="52705">
                <a:moveTo>
                  <a:pt x="0" y="52462"/>
                </a:moveTo>
                <a:lnTo>
                  <a:pt x="118094" y="52462"/>
                </a:lnTo>
                <a:lnTo>
                  <a:pt x="118094" y="0"/>
                </a:lnTo>
                <a:lnTo>
                  <a:pt x="0" y="0"/>
                </a:lnTo>
                <a:lnTo>
                  <a:pt x="0" y="52462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17665" y="2693797"/>
            <a:ext cx="1030605" cy="337820"/>
          </a:xfrm>
          <a:custGeom>
            <a:avLst/>
            <a:gdLst/>
            <a:ahLst/>
            <a:cxnLst/>
            <a:rect l="l" t="t" r="r" b="b"/>
            <a:pathLst>
              <a:path w="1030604" h="337819">
                <a:moveTo>
                  <a:pt x="374014" y="0"/>
                </a:moveTo>
                <a:lnTo>
                  <a:pt x="324802" y="11588"/>
                </a:lnTo>
                <a:lnTo>
                  <a:pt x="286638" y="46227"/>
                </a:lnTo>
                <a:lnTo>
                  <a:pt x="262064" y="97662"/>
                </a:lnTo>
                <a:lnTo>
                  <a:pt x="253873" y="159385"/>
                </a:lnTo>
                <a:lnTo>
                  <a:pt x="255658" y="202412"/>
                </a:lnTo>
                <a:lnTo>
                  <a:pt x="269946" y="269988"/>
                </a:lnTo>
                <a:lnTo>
                  <a:pt x="298688" y="313255"/>
                </a:lnTo>
                <a:lnTo>
                  <a:pt x="342884" y="334643"/>
                </a:lnTo>
                <a:lnTo>
                  <a:pt x="370839" y="337312"/>
                </a:lnTo>
                <a:lnTo>
                  <a:pt x="397103" y="334408"/>
                </a:lnTo>
                <a:lnTo>
                  <a:pt x="420258" y="325707"/>
                </a:lnTo>
                <a:lnTo>
                  <a:pt x="440295" y="311219"/>
                </a:lnTo>
                <a:lnTo>
                  <a:pt x="457200" y="290956"/>
                </a:lnTo>
                <a:lnTo>
                  <a:pt x="457472" y="290449"/>
                </a:lnTo>
                <a:lnTo>
                  <a:pt x="369062" y="290449"/>
                </a:lnTo>
                <a:lnTo>
                  <a:pt x="355365" y="288522"/>
                </a:lnTo>
                <a:lnTo>
                  <a:pt x="326898" y="259714"/>
                </a:lnTo>
                <a:lnTo>
                  <a:pt x="317357" y="220202"/>
                </a:lnTo>
                <a:lnTo>
                  <a:pt x="314198" y="163449"/>
                </a:lnTo>
                <a:lnTo>
                  <a:pt x="317865" y="112442"/>
                </a:lnTo>
                <a:lnTo>
                  <a:pt x="328866" y="76009"/>
                </a:lnTo>
                <a:lnTo>
                  <a:pt x="347202" y="54149"/>
                </a:lnTo>
                <a:lnTo>
                  <a:pt x="372872" y="46862"/>
                </a:lnTo>
                <a:lnTo>
                  <a:pt x="460857" y="46862"/>
                </a:lnTo>
                <a:lnTo>
                  <a:pt x="447022" y="26647"/>
                </a:lnTo>
                <a:lnTo>
                  <a:pt x="415087" y="6660"/>
                </a:lnTo>
                <a:lnTo>
                  <a:pt x="374014" y="0"/>
                </a:lnTo>
                <a:close/>
              </a:path>
              <a:path w="1030604" h="337819">
                <a:moveTo>
                  <a:pt x="460857" y="46862"/>
                </a:moveTo>
                <a:lnTo>
                  <a:pt x="372872" y="46862"/>
                </a:lnTo>
                <a:lnTo>
                  <a:pt x="386494" y="48454"/>
                </a:lnTo>
                <a:lnTo>
                  <a:pt x="398033" y="53212"/>
                </a:lnTo>
                <a:lnTo>
                  <a:pt x="420556" y="87300"/>
                </a:lnTo>
                <a:lnTo>
                  <a:pt x="426946" y="133107"/>
                </a:lnTo>
                <a:lnTo>
                  <a:pt x="427661" y="166624"/>
                </a:lnTo>
                <a:lnTo>
                  <a:pt x="426902" y="196592"/>
                </a:lnTo>
                <a:lnTo>
                  <a:pt x="420235" y="246034"/>
                </a:lnTo>
                <a:lnTo>
                  <a:pt x="396398" y="283495"/>
                </a:lnTo>
                <a:lnTo>
                  <a:pt x="369062" y="290449"/>
                </a:lnTo>
                <a:lnTo>
                  <a:pt x="457472" y="290449"/>
                </a:lnTo>
                <a:lnTo>
                  <a:pt x="470701" y="265761"/>
                </a:lnTo>
                <a:lnTo>
                  <a:pt x="480345" y="236648"/>
                </a:lnTo>
                <a:lnTo>
                  <a:pt x="486132" y="203606"/>
                </a:lnTo>
                <a:lnTo>
                  <a:pt x="488061" y="166624"/>
                </a:lnTo>
                <a:lnTo>
                  <a:pt x="483503" y="106623"/>
                </a:lnTo>
                <a:lnTo>
                  <a:pt x="469825" y="59966"/>
                </a:lnTo>
                <a:lnTo>
                  <a:pt x="460857" y="46862"/>
                </a:lnTo>
                <a:close/>
              </a:path>
              <a:path w="1030604" h="337819">
                <a:moveTo>
                  <a:pt x="1030478" y="4444"/>
                </a:moveTo>
                <a:lnTo>
                  <a:pt x="805053" y="4444"/>
                </a:lnTo>
                <a:lnTo>
                  <a:pt x="805053" y="58038"/>
                </a:lnTo>
                <a:lnTo>
                  <a:pt x="954913" y="58038"/>
                </a:lnTo>
                <a:lnTo>
                  <a:pt x="926781" y="110913"/>
                </a:lnTo>
                <a:lnTo>
                  <a:pt x="901568" y="160956"/>
                </a:lnTo>
                <a:lnTo>
                  <a:pt x="879268" y="208168"/>
                </a:lnTo>
                <a:lnTo>
                  <a:pt x="859879" y="252555"/>
                </a:lnTo>
                <a:lnTo>
                  <a:pt x="843397" y="294120"/>
                </a:lnTo>
                <a:lnTo>
                  <a:pt x="829817" y="332866"/>
                </a:lnTo>
                <a:lnTo>
                  <a:pt x="893444" y="332866"/>
                </a:lnTo>
                <a:lnTo>
                  <a:pt x="897421" y="320484"/>
                </a:lnTo>
                <a:lnTo>
                  <a:pt x="901922" y="307339"/>
                </a:lnTo>
                <a:lnTo>
                  <a:pt x="918521" y="263451"/>
                </a:lnTo>
                <a:lnTo>
                  <a:pt x="939291" y="214249"/>
                </a:lnTo>
                <a:lnTo>
                  <a:pt x="962509" y="163171"/>
                </a:lnTo>
                <a:lnTo>
                  <a:pt x="986155" y="114300"/>
                </a:lnTo>
                <a:lnTo>
                  <a:pt x="1030478" y="29337"/>
                </a:lnTo>
                <a:lnTo>
                  <a:pt x="1030478" y="4444"/>
                </a:lnTo>
                <a:close/>
              </a:path>
              <a:path w="1030604" h="337819">
                <a:moveTo>
                  <a:pt x="690372" y="97154"/>
                </a:moveTo>
                <a:lnTo>
                  <a:pt x="632333" y="97154"/>
                </a:lnTo>
                <a:lnTo>
                  <a:pt x="632333" y="332866"/>
                </a:lnTo>
                <a:lnTo>
                  <a:pt x="690372" y="332866"/>
                </a:lnTo>
                <a:lnTo>
                  <a:pt x="690372" y="97154"/>
                </a:lnTo>
                <a:close/>
              </a:path>
              <a:path w="1030604" h="337819">
                <a:moveTo>
                  <a:pt x="690372" y="4444"/>
                </a:moveTo>
                <a:lnTo>
                  <a:pt x="667258" y="4444"/>
                </a:lnTo>
                <a:lnTo>
                  <a:pt x="646922" y="26451"/>
                </a:lnTo>
                <a:lnTo>
                  <a:pt x="623252" y="46577"/>
                </a:lnTo>
                <a:lnTo>
                  <a:pt x="596249" y="64845"/>
                </a:lnTo>
                <a:lnTo>
                  <a:pt x="565912" y="81279"/>
                </a:lnTo>
                <a:lnTo>
                  <a:pt x="565912" y="137160"/>
                </a:lnTo>
                <a:lnTo>
                  <a:pt x="632333" y="97154"/>
                </a:lnTo>
                <a:lnTo>
                  <a:pt x="690372" y="97154"/>
                </a:lnTo>
                <a:lnTo>
                  <a:pt x="690372" y="4444"/>
                </a:lnTo>
                <a:close/>
              </a:path>
              <a:path w="1030604" h="337819">
                <a:moveTo>
                  <a:pt x="190805" y="49402"/>
                </a:moveTo>
                <a:lnTo>
                  <a:pt x="93725" y="49402"/>
                </a:lnTo>
                <a:lnTo>
                  <a:pt x="113155" y="51714"/>
                </a:lnTo>
                <a:lnTo>
                  <a:pt x="127047" y="58658"/>
                </a:lnTo>
                <a:lnTo>
                  <a:pt x="135391" y="70244"/>
                </a:lnTo>
                <a:lnTo>
                  <a:pt x="138175" y="86487"/>
                </a:lnTo>
                <a:lnTo>
                  <a:pt x="136225" y="103012"/>
                </a:lnTo>
                <a:lnTo>
                  <a:pt x="130381" y="121348"/>
                </a:lnTo>
                <a:lnTo>
                  <a:pt x="120655" y="141493"/>
                </a:lnTo>
                <a:lnTo>
                  <a:pt x="107061" y="163449"/>
                </a:lnTo>
                <a:lnTo>
                  <a:pt x="3556" y="315975"/>
                </a:lnTo>
                <a:lnTo>
                  <a:pt x="3556" y="332866"/>
                </a:lnTo>
                <a:lnTo>
                  <a:pt x="217805" y="332866"/>
                </a:lnTo>
                <a:lnTo>
                  <a:pt x="217805" y="281304"/>
                </a:lnTo>
                <a:lnTo>
                  <a:pt x="94996" y="281304"/>
                </a:lnTo>
                <a:lnTo>
                  <a:pt x="162051" y="179324"/>
                </a:lnTo>
                <a:lnTo>
                  <a:pt x="177960" y="152655"/>
                </a:lnTo>
                <a:lnTo>
                  <a:pt x="189309" y="128285"/>
                </a:lnTo>
                <a:lnTo>
                  <a:pt x="196109" y="106225"/>
                </a:lnTo>
                <a:lnTo>
                  <a:pt x="198374" y="86487"/>
                </a:lnTo>
                <a:lnTo>
                  <a:pt x="196609" y="67240"/>
                </a:lnTo>
                <a:lnTo>
                  <a:pt x="191309" y="50244"/>
                </a:lnTo>
                <a:lnTo>
                  <a:pt x="190805" y="49402"/>
                </a:lnTo>
                <a:close/>
              </a:path>
              <a:path w="1030604" h="337819">
                <a:moveTo>
                  <a:pt x="91439" y="0"/>
                </a:moveTo>
                <a:lnTo>
                  <a:pt x="49238" y="8733"/>
                </a:lnTo>
                <a:lnTo>
                  <a:pt x="14890" y="33035"/>
                </a:lnTo>
                <a:lnTo>
                  <a:pt x="0" y="54482"/>
                </a:lnTo>
                <a:lnTo>
                  <a:pt x="38988" y="85343"/>
                </a:lnTo>
                <a:lnTo>
                  <a:pt x="50202" y="69601"/>
                </a:lnTo>
                <a:lnTo>
                  <a:pt x="63071" y="58372"/>
                </a:lnTo>
                <a:lnTo>
                  <a:pt x="77583" y="51643"/>
                </a:lnTo>
                <a:lnTo>
                  <a:pt x="93725" y="49402"/>
                </a:lnTo>
                <a:lnTo>
                  <a:pt x="190805" y="49402"/>
                </a:lnTo>
                <a:lnTo>
                  <a:pt x="182461" y="35462"/>
                </a:lnTo>
                <a:lnTo>
                  <a:pt x="170053" y="22860"/>
                </a:lnTo>
                <a:lnTo>
                  <a:pt x="154501" y="12858"/>
                </a:lnTo>
                <a:lnTo>
                  <a:pt x="136223" y="5714"/>
                </a:lnTo>
                <a:lnTo>
                  <a:pt x="115206" y="1428"/>
                </a:lnTo>
                <a:lnTo>
                  <a:pt x="9143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31864" y="2740660"/>
            <a:ext cx="113664" cy="243840"/>
          </a:xfrm>
          <a:custGeom>
            <a:avLst/>
            <a:gdLst/>
            <a:ahLst/>
            <a:cxnLst/>
            <a:rect l="l" t="t" r="r" b="b"/>
            <a:pathLst>
              <a:path w="113665" h="243839">
                <a:moveTo>
                  <a:pt x="58674" y="0"/>
                </a:moveTo>
                <a:lnTo>
                  <a:pt x="33004" y="7286"/>
                </a:lnTo>
                <a:lnTo>
                  <a:pt x="14668" y="29146"/>
                </a:lnTo>
                <a:lnTo>
                  <a:pt x="3667" y="65579"/>
                </a:lnTo>
                <a:lnTo>
                  <a:pt x="0" y="116586"/>
                </a:lnTo>
                <a:lnTo>
                  <a:pt x="787" y="147111"/>
                </a:lnTo>
                <a:lnTo>
                  <a:pt x="7125" y="195256"/>
                </a:lnTo>
                <a:lnTo>
                  <a:pt x="29590" y="235886"/>
                </a:lnTo>
                <a:lnTo>
                  <a:pt x="54863" y="243586"/>
                </a:lnTo>
                <a:lnTo>
                  <a:pt x="69699" y="241847"/>
                </a:lnTo>
                <a:lnTo>
                  <a:pt x="100202" y="215773"/>
                </a:lnTo>
                <a:lnTo>
                  <a:pt x="110204" y="177164"/>
                </a:lnTo>
                <a:lnTo>
                  <a:pt x="113537" y="116839"/>
                </a:lnTo>
                <a:lnTo>
                  <a:pt x="112748" y="86244"/>
                </a:lnTo>
                <a:lnTo>
                  <a:pt x="106358" y="40437"/>
                </a:lnTo>
                <a:lnTo>
                  <a:pt x="83835" y="6350"/>
                </a:lnTo>
                <a:lnTo>
                  <a:pt x="58674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22718" y="2698242"/>
            <a:ext cx="225425" cy="328930"/>
          </a:xfrm>
          <a:custGeom>
            <a:avLst/>
            <a:gdLst/>
            <a:ahLst/>
            <a:cxnLst/>
            <a:rect l="l" t="t" r="r" b="b"/>
            <a:pathLst>
              <a:path w="225425" h="328930">
                <a:moveTo>
                  <a:pt x="0" y="0"/>
                </a:moveTo>
                <a:lnTo>
                  <a:pt x="225425" y="0"/>
                </a:lnTo>
                <a:lnTo>
                  <a:pt x="225425" y="24892"/>
                </a:lnTo>
                <a:lnTo>
                  <a:pt x="195960" y="80391"/>
                </a:lnTo>
                <a:lnTo>
                  <a:pt x="188626" y="94801"/>
                </a:lnTo>
                <a:lnTo>
                  <a:pt x="165480" y="141986"/>
                </a:lnTo>
                <a:lnTo>
                  <a:pt x="141835" y="192635"/>
                </a:lnTo>
                <a:lnTo>
                  <a:pt x="119935" y="243157"/>
                </a:lnTo>
                <a:lnTo>
                  <a:pt x="101893" y="288988"/>
                </a:lnTo>
                <a:lnTo>
                  <a:pt x="88391" y="328422"/>
                </a:lnTo>
                <a:lnTo>
                  <a:pt x="24764" y="328422"/>
                </a:lnTo>
                <a:lnTo>
                  <a:pt x="38344" y="289675"/>
                </a:lnTo>
                <a:lnTo>
                  <a:pt x="54826" y="248110"/>
                </a:lnTo>
                <a:lnTo>
                  <a:pt x="74215" y="203723"/>
                </a:lnTo>
                <a:lnTo>
                  <a:pt x="96515" y="156511"/>
                </a:lnTo>
                <a:lnTo>
                  <a:pt x="121728" y="106468"/>
                </a:lnTo>
                <a:lnTo>
                  <a:pt x="149859" y="53594"/>
                </a:lnTo>
                <a:lnTo>
                  <a:pt x="0" y="53594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83578" y="2698242"/>
            <a:ext cx="124460" cy="328930"/>
          </a:xfrm>
          <a:custGeom>
            <a:avLst/>
            <a:gdLst/>
            <a:ahLst/>
            <a:cxnLst/>
            <a:rect l="l" t="t" r="r" b="b"/>
            <a:pathLst>
              <a:path w="124459" h="328930">
                <a:moveTo>
                  <a:pt x="101346" y="0"/>
                </a:moveTo>
                <a:lnTo>
                  <a:pt x="124460" y="0"/>
                </a:lnTo>
                <a:lnTo>
                  <a:pt x="124460" y="328422"/>
                </a:lnTo>
                <a:lnTo>
                  <a:pt x="66421" y="328422"/>
                </a:lnTo>
                <a:lnTo>
                  <a:pt x="66421" y="92710"/>
                </a:lnTo>
                <a:lnTo>
                  <a:pt x="0" y="132715"/>
                </a:lnTo>
                <a:lnTo>
                  <a:pt x="0" y="76835"/>
                </a:lnTo>
                <a:lnTo>
                  <a:pt x="30337" y="60400"/>
                </a:lnTo>
                <a:lnTo>
                  <a:pt x="57340" y="42132"/>
                </a:lnTo>
                <a:lnTo>
                  <a:pt x="81010" y="22006"/>
                </a:lnTo>
                <a:lnTo>
                  <a:pt x="101346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71539" y="2693797"/>
            <a:ext cx="234315" cy="337820"/>
          </a:xfrm>
          <a:custGeom>
            <a:avLst/>
            <a:gdLst/>
            <a:ahLst/>
            <a:cxnLst/>
            <a:rect l="l" t="t" r="r" b="b"/>
            <a:pathLst>
              <a:path w="234315" h="337819">
                <a:moveTo>
                  <a:pt x="120141" y="0"/>
                </a:moveTo>
                <a:lnTo>
                  <a:pt x="161214" y="6660"/>
                </a:lnTo>
                <a:lnTo>
                  <a:pt x="215952" y="59966"/>
                </a:lnTo>
                <a:lnTo>
                  <a:pt x="229630" y="106623"/>
                </a:lnTo>
                <a:lnTo>
                  <a:pt x="234187" y="166624"/>
                </a:lnTo>
                <a:lnTo>
                  <a:pt x="232259" y="203606"/>
                </a:lnTo>
                <a:lnTo>
                  <a:pt x="216828" y="265761"/>
                </a:lnTo>
                <a:lnTo>
                  <a:pt x="186422" y="311219"/>
                </a:lnTo>
                <a:lnTo>
                  <a:pt x="143230" y="334408"/>
                </a:lnTo>
                <a:lnTo>
                  <a:pt x="116966" y="337312"/>
                </a:lnTo>
                <a:lnTo>
                  <a:pt x="89011" y="334643"/>
                </a:lnTo>
                <a:lnTo>
                  <a:pt x="44815" y="313255"/>
                </a:lnTo>
                <a:lnTo>
                  <a:pt x="16073" y="269988"/>
                </a:lnTo>
                <a:lnTo>
                  <a:pt x="1785" y="202412"/>
                </a:lnTo>
                <a:lnTo>
                  <a:pt x="0" y="159385"/>
                </a:lnTo>
                <a:lnTo>
                  <a:pt x="2047" y="127238"/>
                </a:lnTo>
                <a:lnTo>
                  <a:pt x="18430" y="70659"/>
                </a:lnTo>
                <a:lnTo>
                  <a:pt x="50454" y="26038"/>
                </a:lnTo>
                <a:lnTo>
                  <a:pt x="94166" y="2901"/>
                </a:lnTo>
                <a:lnTo>
                  <a:pt x="120141" y="0"/>
                </a:lnTo>
                <a:close/>
              </a:path>
            </a:pathLst>
          </a:custGeom>
          <a:ln w="12191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7665" y="2693797"/>
            <a:ext cx="217804" cy="333375"/>
          </a:xfrm>
          <a:custGeom>
            <a:avLst/>
            <a:gdLst/>
            <a:ahLst/>
            <a:cxnLst/>
            <a:rect l="l" t="t" r="r" b="b"/>
            <a:pathLst>
              <a:path w="217804" h="333375">
                <a:moveTo>
                  <a:pt x="91439" y="0"/>
                </a:moveTo>
                <a:lnTo>
                  <a:pt x="136223" y="5714"/>
                </a:lnTo>
                <a:lnTo>
                  <a:pt x="182461" y="35462"/>
                </a:lnTo>
                <a:lnTo>
                  <a:pt x="198374" y="86487"/>
                </a:lnTo>
                <a:lnTo>
                  <a:pt x="196109" y="106225"/>
                </a:lnTo>
                <a:lnTo>
                  <a:pt x="189309" y="128285"/>
                </a:lnTo>
                <a:lnTo>
                  <a:pt x="177960" y="152655"/>
                </a:lnTo>
                <a:lnTo>
                  <a:pt x="162051" y="179324"/>
                </a:lnTo>
                <a:lnTo>
                  <a:pt x="94996" y="281304"/>
                </a:lnTo>
                <a:lnTo>
                  <a:pt x="217805" y="281304"/>
                </a:lnTo>
                <a:lnTo>
                  <a:pt x="217805" y="332866"/>
                </a:lnTo>
                <a:lnTo>
                  <a:pt x="3556" y="332866"/>
                </a:lnTo>
                <a:lnTo>
                  <a:pt x="3556" y="315975"/>
                </a:lnTo>
                <a:lnTo>
                  <a:pt x="107061" y="163449"/>
                </a:lnTo>
                <a:lnTo>
                  <a:pt x="120655" y="141493"/>
                </a:lnTo>
                <a:lnTo>
                  <a:pt x="130381" y="121348"/>
                </a:lnTo>
                <a:lnTo>
                  <a:pt x="136225" y="103012"/>
                </a:lnTo>
                <a:lnTo>
                  <a:pt x="138175" y="86487"/>
                </a:lnTo>
                <a:lnTo>
                  <a:pt x="135391" y="70244"/>
                </a:lnTo>
                <a:lnTo>
                  <a:pt x="127047" y="58658"/>
                </a:lnTo>
                <a:lnTo>
                  <a:pt x="113155" y="51714"/>
                </a:lnTo>
                <a:lnTo>
                  <a:pt x="93725" y="49402"/>
                </a:lnTo>
                <a:lnTo>
                  <a:pt x="77583" y="51643"/>
                </a:lnTo>
                <a:lnTo>
                  <a:pt x="63071" y="58372"/>
                </a:lnTo>
                <a:lnTo>
                  <a:pt x="50202" y="69601"/>
                </a:lnTo>
                <a:lnTo>
                  <a:pt x="38988" y="85343"/>
                </a:lnTo>
                <a:lnTo>
                  <a:pt x="0" y="54482"/>
                </a:lnTo>
                <a:lnTo>
                  <a:pt x="24824" y="23782"/>
                </a:lnTo>
                <a:lnTo>
                  <a:pt x="62658" y="3889"/>
                </a:lnTo>
                <a:lnTo>
                  <a:pt x="76721" y="974"/>
                </a:lnTo>
                <a:lnTo>
                  <a:pt x="91439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7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4941094"/>
            <a:ext cx="74104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0245">
              <a:lnSpc>
                <a:spcPct val="100000"/>
              </a:lnSpc>
            </a:pPr>
            <a:r>
              <a:rPr lang="pl-PL" sz="4000" spc="-10" dirty="0" smtClean="0"/>
              <a:t>LUTY 2014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6132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4817983"/>
            <a:ext cx="7914456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0245">
              <a:lnSpc>
                <a:spcPct val="100000"/>
              </a:lnSpc>
            </a:pPr>
            <a:r>
              <a:rPr lang="pl-PL" spc="-5" dirty="0" smtClean="0"/>
              <a:t>LIPIEC 2014</a:t>
            </a: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7015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80529" y="4817983"/>
            <a:ext cx="9324527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0">
              <a:lnSpc>
                <a:spcPct val="100000"/>
              </a:lnSpc>
            </a:pPr>
            <a:r>
              <a:rPr lang="pl-PL" spc="-5" dirty="0" smtClean="0"/>
              <a:t>GRUDZIEŃ 2015</a:t>
            </a: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8786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4817983"/>
            <a:ext cx="813048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0">
              <a:lnSpc>
                <a:spcPct val="100000"/>
              </a:lnSpc>
            </a:pPr>
            <a:r>
              <a:rPr lang="pl-PL" spc="-5" dirty="0" smtClean="0"/>
              <a:t>LIPIEC 2015</a:t>
            </a: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2340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CZYNNIK ETIOLOGICZNY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12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24544" y="4817983"/>
            <a:ext cx="936104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0">
              <a:lnSpc>
                <a:spcPct val="100000"/>
              </a:lnSpc>
            </a:pPr>
            <a:r>
              <a:rPr lang="pl-PL" spc="-5" dirty="0" smtClean="0"/>
              <a:t>GRUDZIEŃ    2015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9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1999" y="4817983"/>
            <a:ext cx="8381999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0">
              <a:lnSpc>
                <a:spcPct val="100000"/>
              </a:lnSpc>
            </a:pPr>
            <a:r>
              <a:rPr lang="pl-PL" spc="-5" dirty="0" smtClean="0"/>
              <a:t>LIPIEC 2016</a:t>
            </a: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41871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69848" y="4725144"/>
            <a:ext cx="9289032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0">
              <a:lnSpc>
                <a:spcPct val="100000"/>
              </a:lnSpc>
            </a:pPr>
            <a:r>
              <a:rPr lang="pl-PL" spc="-5" dirty="0" smtClean="0"/>
              <a:t>GRUDZIEŃ 2016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5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1999" y="4817983"/>
            <a:ext cx="8381999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0">
              <a:lnSpc>
                <a:spcPct val="100000"/>
              </a:lnSpc>
            </a:pPr>
            <a:r>
              <a:rPr lang="pl-PL" spc="-5" dirty="0" smtClean="0"/>
              <a:t>MAJ 2017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4099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9" y="1917192"/>
            <a:ext cx="4320540" cy="923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05578" y="1941829"/>
            <a:ext cx="3959860" cy="831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5400" spc="-5" dirty="0" smtClean="0">
                <a:solidFill>
                  <a:srgbClr val="336600"/>
                </a:solidFill>
              </a:rPr>
              <a:t>19.07.2017 rok</a:t>
            </a:r>
            <a:endParaRPr sz="5400" dirty="0"/>
          </a:p>
        </p:txBody>
      </p:sp>
      <p:sp>
        <p:nvSpPr>
          <p:cNvPr id="4" name="object 4"/>
          <p:cNvSpPr txBox="1"/>
          <p:nvPr/>
        </p:nvSpPr>
        <p:spPr>
          <a:xfrm>
            <a:off x="5994716" y="3393134"/>
            <a:ext cx="19780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 smtClean="0">
                <a:latin typeface="Trebuchet MS"/>
                <a:cs typeface="Trebuchet MS"/>
              </a:rPr>
              <a:t>2014-</a:t>
            </a:r>
            <a:r>
              <a:rPr sz="2800" b="1" spc="-5" dirty="0" smtClean="0">
                <a:latin typeface="Trebuchet MS"/>
                <a:cs typeface="Trebuchet MS"/>
              </a:rPr>
              <a:t>2017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860036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5365008" y="4365104"/>
            <a:ext cx="790956" cy="507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5365008" y="5363778"/>
            <a:ext cx="720851" cy="4312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Prostokąt 7"/>
          <p:cNvSpPr/>
          <p:nvPr/>
        </p:nvSpPr>
        <p:spPr>
          <a:xfrm>
            <a:off x="6372200" y="4299789"/>
            <a:ext cx="2141984" cy="1495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260"/>
              </a:spcBef>
            </a:pPr>
            <a:r>
              <a:rPr lang="pl-PL" sz="2400" b="1" spc="-5" dirty="0" smtClean="0">
                <a:solidFill>
                  <a:srgbClr val="C00000"/>
                </a:solidFill>
                <a:latin typeface="Trebuchet MS"/>
                <a:cs typeface="Trebuchet MS"/>
              </a:rPr>
              <a:t>398 przypadków</a:t>
            </a:r>
          </a:p>
          <a:p>
            <a:pPr marL="12700">
              <a:lnSpc>
                <a:spcPct val="100000"/>
              </a:lnSpc>
              <a:spcBef>
                <a:spcPts val="2260"/>
              </a:spcBef>
            </a:pPr>
            <a:r>
              <a:rPr lang="pl-PL" sz="2400" b="1" spc="-5" dirty="0" smtClean="0">
                <a:solidFill>
                  <a:srgbClr val="C00000"/>
                </a:solidFill>
                <a:latin typeface="Trebuchet MS"/>
                <a:cs typeface="Trebuchet MS"/>
              </a:rPr>
              <a:t>54 ogniska</a:t>
            </a:r>
            <a:endParaRPr lang="pl-PL" sz="24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194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5771" y="2127503"/>
            <a:ext cx="3348228" cy="4730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831" y="1078611"/>
            <a:ext cx="855218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Analizując lokalizację wszystkich dotychczasowych przypadków ASF</a:t>
            </a:r>
            <a:r>
              <a:rPr sz="2000" b="0" spc="-2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można  zauważyć </a:t>
            </a:r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główne zgrupowania</a:t>
            </a:r>
            <a:r>
              <a:rPr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 tym 2 w pobliżu granicy z</a:t>
            </a:r>
            <a:r>
              <a:rPr sz="2000" b="0" spc="-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Białorusią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963" y="1700808"/>
            <a:ext cx="8692515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5595" indent="-302895">
              <a:lnSpc>
                <a:spcPct val="100000"/>
              </a:lnSpc>
              <a:buAutoNum type="arabicParenR"/>
              <a:tabLst>
                <a:tab pos="316230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regionie powiatów: hajnowskiego, sokólskiego i</a:t>
            </a:r>
            <a:r>
              <a:rPr sz="20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białostockiego</a:t>
            </a:r>
          </a:p>
          <a:p>
            <a:pPr marL="12700">
              <a:lnSpc>
                <a:spcPct val="100000"/>
              </a:lnSpc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wschodni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15595" indent="-302895">
              <a:lnSpc>
                <a:spcPct val="100000"/>
              </a:lnSpc>
              <a:buAutoNum type="arabicParenR" startAt="2"/>
              <a:tabLst>
                <a:tab pos="316230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regionie powiatu łosickiego 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bialskiego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tabLst>
                <a:tab pos="316230" algn="l"/>
              </a:tabLst>
            </a:pP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siemiatyckiego</a:t>
            </a:r>
            <a:r>
              <a:rPr sz="20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południowy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15595" indent="-302895">
              <a:lnSpc>
                <a:spcPct val="100000"/>
              </a:lnSpc>
              <a:buAutoNum type="arabicParenR" startAt="2"/>
              <a:tabLst>
                <a:tab pos="316230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powiecie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monieckim</a:t>
            </a:r>
            <a:endParaRPr lang="pl-PL" sz="2000" spc="-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5595" indent="-302895">
              <a:lnSpc>
                <a:spcPct val="100000"/>
              </a:lnSpc>
              <a:buAutoNum type="arabicParenR" startAt="2"/>
              <a:tabLst>
                <a:tab pos="316230" algn="l"/>
              </a:tabLst>
            </a:pPr>
            <a:r>
              <a:rPr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70-90 </a:t>
            </a:r>
            <a:r>
              <a:rPr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sz="2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granicy)</a:t>
            </a:r>
            <a:r>
              <a:rPr sz="20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(centralny).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867" y="679069"/>
            <a:ext cx="7094054" cy="399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32369" y="871242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03" y="0"/>
                </a:lnTo>
              </a:path>
            </a:pathLst>
          </a:custGeom>
          <a:ln w="466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32369" y="847896"/>
            <a:ext cx="105410" cy="46990"/>
          </a:xfrm>
          <a:custGeom>
            <a:avLst/>
            <a:gdLst/>
            <a:ahLst/>
            <a:cxnLst/>
            <a:rect l="l" t="t" r="r" b="b"/>
            <a:pathLst>
              <a:path w="105409" h="46990">
                <a:moveTo>
                  <a:pt x="0" y="46691"/>
                </a:moveTo>
                <a:lnTo>
                  <a:pt x="105103" y="46691"/>
                </a:lnTo>
                <a:lnTo>
                  <a:pt x="105103" y="0"/>
                </a:lnTo>
                <a:lnTo>
                  <a:pt x="0" y="0"/>
                </a:lnTo>
                <a:lnTo>
                  <a:pt x="0" y="46691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87691" y="692912"/>
            <a:ext cx="914400" cy="300355"/>
          </a:xfrm>
          <a:custGeom>
            <a:avLst/>
            <a:gdLst/>
            <a:ahLst/>
            <a:cxnLst/>
            <a:rect l="l" t="t" r="r" b="b"/>
            <a:pathLst>
              <a:path w="914400" h="300355">
                <a:moveTo>
                  <a:pt x="331850" y="0"/>
                </a:moveTo>
                <a:lnTo>
                  <a:pt x="288131" y="10287"/>
                </a:lnTo>
                <a:lnTo>
                  <a:pt x="254126" y="41148"/>
                </a:lnTo>
                <a:lnTo>
                  <a:pt x="232298" y="86836"/>
                </a:lnTo>
                <a:lnTo>
                  <a:pt x="225043" y="141859"/>
                </a:lnTo>
                <a:lnTo>
                  <a:pt x="226637" y="180097"/>
                </a:lnTo>
                <a:lnTo>
                  <a:pt x="239349" y="240192"/>
                </a:lnTo>
                <a:lnTo>
                  <a:pt x="264925" y="278689"/>
                </a:lnTo>
                <a:lnTo>
                  <a:pt x="304272" y="297826"/>
                </a:lnTo>
                <a:lnTo>
                  <a:pt x="329183" y="300227"/>
                </a:lnTo>
                <a:lnTo>
                  <a:pt x="352494" y="297634"/>
                </a:lnTo>
                <a:lnTo>
                  <a:pt x="373078" y="289861"/>
                </a:lnTo>
                <a:lnTo>
                  <a:pt x="390923" y="276921"/>
                </a:lnTo>
                <a:lnTo>
                  <a:pt x="406018" y="258825"/>
                </a:lnTo>
                <a:lnTo>
                  <a:pt x="406223" y="258445"/>
                </a:lnTo>
                <a:lnTo>
                  <a:pt x="327532" y="258445"/>
                </a:lnTo>
                <a:lnTo>
                  <a:pt x="315337" y="256730"/>
                </a:lnTo>
                <a:lnTo>
                  <a:pt x="285013" y="215370"/>
                </a:lnTo>
                <a:lnTo>
                  <a:pt x="279350" y="172559"/>
                </a:lnTo>
                <a:lnTo>
                  <a:pt x="278637" y="145414"/>
                </a:lnTo>
                <a:lnTo>
                  <a:pt x="281902" y="100002"/>
                </a:lnTo>
                <a:lnTo>
                  <a:pt x="291703" y="67579"/>
                </a:lnTo>
                <a:lnTo>
                  <a:pt x="308052" y="48134"/>
                </a:lnTo>
                <a:lnTo>
                  <a:pt x="330961" y="41655"/>
                </a:lnTo>
                <a:lnTo>
                  <a:pt x="409929" y="41655"/>
                </a:lnTo>
                <a:lnTo>
                  <a:pt x="408035" y="37052"/>
                </a:lnTo>
                <a:lnTo>
                  <a:pt x="376283" y="9263"/>
                </a:lnTo>
                <a:lnTo>
                  <a:pt x="331850" y="0"/>
                </a:lnTo>
                <a:close/>
              </a:path>
              <a:path w="914400" h="300355">
                <a:moveTo>
                  <a:pt x="409929" y="41655"/>
                </a:moveTo>
                <a:lnTo>
                  <a:pt x="330961" y="41655"/>
                </a:lnTo>
                <a:lnTo>
                  <a:pt x="343030" y="43060"/>
                </a:lnTo>
                <a:lnTo>
                  <a:pt x="353314" y="47275"/>
                </a:lnTo>
                <a:lnTo>
                  <a:pt x="376999" y="95742"/>
                </a:lnTo>
                <a:lnTo>
                  <a:pt x="379760" y="141859"/>
                </a:lnTo>
                <a:lnTo>
                  <a:pt x="379787" y="148209"/>
                </a:lnTo>
                <a:lnTo>
                  <a:pt x="379098" y="174833"/>
                </a:lnTo>
                <a:lnTo>
                  <a:pt x="373106" y="218890"/>
                </a:lnTo>
                <a:lnTo>
                  <a:pt x="351821" y="252253"/>
                </a:lnTo>
                <a:lnTo>
                  <a:pt x="327532" y="258445"/>
                </a:lnTo>
                <a:lnTo>
                  <a:pt x="406223" y="258445"/>
                </a:lnTo>
                <a:lnTo>
                  <a:pt x="418020" y="236416"/>
                </a:lnTo>
                <a:lnTo>
                  <a:pt x="426593" y="210518"/>
                </a:lnTo>
                <a:lnTo>
                  <a:pt x="431736" y="181119"/>
                </a:lnTo>
                <a:lnTo>
                  <a:pt x="433450" y="148209"/>
                </a:lnTo>
                <a:lnTo>
                  <a:pt x="427095" y="83367"/>
                </a:lnTo>
                <a:lnTo>
                  <a:pt x="409929" y="41655"/>
                </a:lnTo>
                <a:close/>
              </a:path>
              <a:path w="914400" h="300355">
                <a:moveTo>
                  <a:pt x="914273" y="3937"/>
                </a:moveTo>
                <a:lnTo>
                  <a:pt x="713612" y="3937"/>
                </a:lnTo>
                <a:lnTo>
                  <a:pt x="713612" y="51562"/>
                </a:lnTo>
                <a:lnTo>
                  <a:pt x="846962" y="51562"/>
                </a:lnTo>
                <a:lnTo>
                  <a:pt x="817275" y="107736"/>
                </a:lnTo>
                <a:lnTo>
                  <a:pt x="791306" y="160284"/>
                </a:lnTo>
                <a:lnTo>
                  <a:pt x="769056" y="209204"/>
                </a:lnTo>
                <a:lnTo>
                  <a:pt x="750524" y="254497"/>
                </a:lnTo>
                <a:lnTo>
                  <a:pt x="735710" y="296163"/>
                </a:lnTo>
                <a:lnTo>
                  <a:pt x="792352" y="296163"/>
                </a:lnTo>
                <a:lnTo>
                  <a:pt x="795831" y="285142"/>
                </a:lnTo>
                <a:lnTo>
                  <a:pt x="799798" y="273431"/>
                </a:lnTo>
                <a:lnTo>
                  <a:pt x="814579" y="234436"/>
                </a:lnTo>
                <a:lnTo>
                  <a:pt x="832992" y="190626"/>
                </a:lnTo>
                <a:lnTo>
                  <a:pt x="853709" y="145103"/>
                </a:lnTo>
                <a:lnTo>
                  <a:pt x="874791" y="101663"/>
                </a:lnTo>
                <a:lnTo>
                  <a:pt x="914273" y="26035"/>
                </a:lnTo>
                <a:lnTo>
                  <a:pt x="914273" y="3937"/>
                </a:lnTo>
                <a:close/>
              </a:path>
              <a:path w="914400" h="300355">
                <a:moveTo>
                  <a:pt x="612520" y="86360"/>
                </a:moveTo>
                <a:lnTo>
                  <a:pt x="560958" y="86360"/>
                </a:lnTo>
                <a:lnTo>
                  <a:pt x="560958" y="296163"/>
                </a:lnTo>
                <a:lnTo>
                  <a:pt x="612520" y="296163"/>
                </a:lnTo>
                <a:lnTo>
                  <a:pt x="612520" y="86360"/>
                </a:lnTo>
                <a:close/>
              </a:path>
              <a:path w="914400" h="300355">
                <a:moveTo>
                  <a:pt x="612520" y="3937"/>
                </a:moveTo>
                <a:lnTo>
                  <a:pt x="591947" y="3937"/>
                </a:lnTo>
                <a:lnTo>
                  <a:pt x="573873" y="23489"/>
                </a:lnTo>
                <a:lnTo>
                  <a:pt x="552799" y="41386"/>
                </a:lnTo>
                <a:lnTo>
                  <a:pt x="528724" y="57640"/>
                </a:lnTo>
                <a:lnTo>
                  <a:pt x="501650" y="72262"/>
                </a:lnTo>
                <a:lnTo>
                  <a:pt x="501650" y="121920"/>
                </a:lnTo>
                <a:lnTo>
                  <a:pt x="560958" y="86360"/>
                </a:lnTo>
                <a:lnTo>
                  <a:pt x="612520" y="86360"/>
                </a:lnTo>
                <a:lnTo>
                  <a:pt x="612520" y="3937"/>
                </a:lnTo>
                <a:close/>
              </a:path>
              <a:path w="914400" h="300355">
                <a:moveTo>
                  <a:pt x="169819" y="43814"/>
                </a:moveTo>
                <a:lnTo>
                  <a:pt x="83438" y="43814"/>
                </a:lnTo>
                <a:lnTo>
                  <a:pt x="100754" y="45884"/>
                </a:lnTo>
                <a:lnTo>
                  <a:pt x="113093" y="52085"/>
                </a:lnTo>
                <a:lnTo>
                  <a:pt x="120479" y="62406"/>
                </a:lnTo>
                <a:lnTo>
                  <a:pt x="122935" y="76835"/>
                </a:lnTo>
                <a:lnTo>
                  <a:pt x="121219" y="91551"/>
                </a:lnTo>
                <a:lnTo>
                  <a:pt x="116062" y="107886"/>
                </a:lnTo>
                <a:lnTo>
                  <a:pt x="107451" y="125841"/>
                </a:lnTo>
                <a:lnTo>
                  <a:pt x="95376" y="145414"/>
                </a:lnTo>
                <a:lnTo>
                  <a:pt x="3175" y="281050"/>
                </a:lnTo>
                <a:lnTo>
                  <a:pt x="3175" y="296163"/>
                </a:lnTo>
                <a:lnTo>
                  <a:pt x="193928" y="296163"/>
                </a:lnTo>
                <a:lnTo>
                  <a:pt x="193928" y="250316"/>
                </a:lnTo>
                <a:lnTo>
                  <a:pt x="84581" y="250316"/>
                </a:lnTo>
                <a:lnTo>
                  <a:pt x="144272" y="159512"/>
                </a:lnTo>
                <a:lnTo>
                  <a:pt x="158440" y="135770"/>
                </a:lnTo>
                <a:lnTo>
                  <a:pt x="168560" y="114077"/>
                </a:lnTo>
                <a:lnTo>
                  <a:pt x="174632" y="94432"/>
                </a:lnTo>
                <a:lnTo>
                  <a:pt x="176656" y="76835"/>
                </a:lnTo>
                <a:lnTo>
                  <a:pt x="175065" y="59735"/>
                </a:lnTo>
                <a:lnTo>
                  <a:pt x="170306" y="44624"/>
                </a:lnTo>
                <a:lnTo>
                  <a:pt x="169819" y="43814"/>
                </a:lnTo>
                <a:close/>
              </a:path>
              <a:path w="914400" h="300355">
                <a:moveTo>
                  <a:pt x="81406" y="0"/>
                </a:moveTo>
                <a:lnTo>
                  <a:pt x="43866" y="7715"/>
                </a:lnTo>
                <a:lnTo>
                  <a:pt x="5883" y="38433"/>
                </a:lnTo>
                <a:lnTo>
                  <a:pt x="0" y="48387"/>
                </a:lnTo>
                <a:lnTo>
                  <a:pt x="34798" y="75818"/>
                </a:lnTo>
                <a:lnTo>
                  <a:pt x="44755" y="61817"/>
                </a:lnTo>
                <a:lnTo>
                  <a:pt x="56165" y="51816"/>
                </a:lnTo>
                <a:lnTo>
                  <a:pt x="69052" y="45815"/>
                </a:lnTo>
                <a:lnTo>
                  <a:pt x="83438" y="43814"/>
                </a:lnTo>
                <a:lnTo>
                  <a:pt x="169819" y="43814"/>
                </a:lnTo>
                <a:lnTo>
                  <a:pt x="162405" y="31490"/>
                </a:lnTo>
                <a:lnTo>
                  <a:pt x="151383" y="20320"/>
                </a:lnTo>
                <a:lnTo>
                  <a:pt x="137574" y="11412"/>
                </a:lnTo>
                <a:lnTo>
                  <a:pt x="121300" y="5064"/>
                </a:lnTo>
                <a:lnTo>
                  <a:pt x="102574" y="1264"/>
                </a:lnTo>
                <a:lnTo>
                  <a:pt x="814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66329" y="734568"/>
            <a:ext cx="101600" cy="217170"/>
          </a:xfrm>
          <a:custGeom>
            <a:avLst/>
            <a:gdLst/>
            <a:ahLst/>
            <a:cxnLst/>
            <a:rect l="l" t="t" r="r" b="b"/>
            <a:pathLst>
              <a:path w="101600" h="217169">
                <a:moveTo>
                  <a:pt x="52324" y="0"/>
                </a:moveTo>
                <a:lnTo>
                  <a:pt x="29414" y="6478"/>
                </a:lnTo>
                <a:lnTo>
                  <a:pt x="13065" y="25923"/>
                </a:lnTo>
                <a:lnTo>
                  <a:pt x="3264" y="58346"/>
                </a:lnTo>
                <a:lnTo>
                  <a:pt x="0" y="103759"/>
                </a:lnTo>
                <a:lnTo>
                  <a:pt x="712" y="130903"/>
                </a:lnTo>
                <a:lnTo>
                  <a:pt x="6375" y="173714"/>
                </a:lnTo>
                <a:lnTo>
                  <a:pt x="26384" y="209931"/>
                </a:lnTo>
                <a:lnTo>
                  <a:pt x="48895" y="216789"/>
                </a:lnTo>
                <a:lnTo>
                  <a:pt x="62063" y="215241"/>
                </a:lnTo>
                <a:lnTo>
                  <a:pt x="94468" y="177234"/>
                </a:lnTo>
                <a:lnTo>
                  <a:pt x="100460" y="133177"/>
                </a:lnTo>
                <a:lnTo>
                  <a:pt x="101219" y="103886"/>
                </a:lnTo>
                <a:lnTo>
                  <a:pt x="100504" y="76717"/>
                </a:lnTo>
                <a:lnTo>
                  <a:pt x="94789" y="36002"/>
                </a:lnTo>
                <a:lnTo>
                  <a:pt x="64392" y="1404"/>
                </a:lnTo>
                <a:lnTo>
                  <a:pt x="52324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01304" y="696848"/>
            <a:ext cx="200660" cy="292735"/>
          </a:xfrm>
          <a:custGeom>
            <a:avLst/>
            <a:gdLst/>
            <a:ahLst/>
            <a:cxnLst/>
            <a:rect l="l" t="t" r="r" b="b"/>
            <a:pathLst>
              <a:path w="200659" h="292734">
                <a:moveTo>
                  <a:pt x="0" y="0"/>
                </a:moveTo>
                <a:lnTo>
                  <a:pt x="200660" y="0"/>
                </a:lnTo>
                <a:lnTo>
                  <a:pt x="200660" y="22098"/>
                </a:lnTo>
                <a:lnTo>
                  <a:pt x="174498" y="71500"/>
                </a:lnTo>
                <a:lnTo>
                  <a:pt x="167927" y="84339"/>
                </a:lnTo>
                <a:lnTo>
                  <a:pt x="147193" y="126237"/>
                </a:lnTo>
                <a:lnTo>
                  <a:pt x="126190" y="171404"/>
                </a:lnTo>
                <a:lnTo>
                  <a:pt x="106695" y="216392"/>
                </a:lnTo>
                <a:lnTo>
                  <a:pt x="90652" y="257115"/>
                </a:lnTo>
                <a:lnTo>
                  <a:pt x="78740" y="292226"/>
                </a:lnTo>
                <a:lnTo>
                  <a:pt x="22098" y="292226"/>
                </a:lnTo>
                <a:lnTo>
                  <a:pt x="36911" y="250560"/>
                </a:lnTo>
                <a:lnTo>
                  <a:pt x="55443" y="205267"/>
                </a:lnTo>
                <a:lnTo>
                  <a:pt x="77693" y="156347"/>
                </a:lnTo>
                <a:lnTo>
                  <a:pt x="103662" y="103799"/>
                </a:lnTo>
                <a:lnTo>
                  <a:pt x="133350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89341" y="696848"/>
            <a:ext cx="111125" cy="292735"/>
          </a:xfrm>
          <a:custGeom>
            <a:avLst/>
            <a:gdLst/>
            <a:ahLst/>
            <a:cxnLst/>
            <a:rect l="l" t="t" r="r" b="b"/>
            <a:pathLst>
              <a:path w="111125" h="292734">
                <a:moveTo>
                  <a:pt x="90297" y="0"/>
                </a:moveTo>
                <a:lnTo>
                  <a:pt x="110870" y="0"/>
                </a:lnTo>
                <a:lnTo>
                  <a:pt x="110870" y="292226"/>
                </a:lnTo>
                <a:lnTo>
                  <a:pt x="59308" y="292226"/>
                </a:lnTo>
                <a:lnTo>
                  <a:pt x="59308" y="82423"/>
                </a:lnTo>
                <a:lnTo>
                  <a:pt x="0" y="117983"/>
                </a:lnTo>
                <a:lnTo>
                  <a:pt x="0" y="68325"/>
                </a:lnTo>
                <a:lnTo>
                  <a:pt x="27074" y="53703"/>
                </a:lnTo>
                <a:lnTo>
                  <a:pt x="51149" y="37449"/>
                </a:lnTo>
                <a:lnTo>
                  <a:pt x="72223" y="19552"/>
                </a:lnTo>
                <a:lnTo>
                  <a:pt x="90297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2734" y="692912"/>
            <a:ext cx="208915" cy="300355"/>
          </a:xfrm>
          <a:custGeom>
            <a:avLst/>
            <a:gdLst/>
            <a:ahLst/>
            <a:cxnLst/>
            <a:rect l="l" t="t" r="r" b="b"/>
            <a:pathLst>
              <a:path w="208915" h="300355">
                <a:moveTo>
                  <a:pt x="106807" y="0"/>
                </a:moveTo>
                <a:lnTo>
                  <a:pt x="151239" y="9263"/>
                </a:lnTo>
                <a:lnTo>
                  <a:pt x="182991" y="37052"/>
                </a:lnTo>
                <a:lnTo>
                  <a:pt x="202051" y="83367"/>
                </a:lnTo>
                <a:lnTo>
                  <a:pt x="208407" y="148209"/>
                </a:lnTo>
                <a:lnTo>
                  <a:pt x="206692" y="181119"/>
                </a:lnTo>
                <a:lnTo>
                  <a:pt x="192976" y="236416"/>
                </a:lnTo>
                <a:lnTo>
                  <a:pt x="165879" y="276921"/>
                </a:lnTo>
                <a:lnTo>
                  <a:pt x="127450" y="297634"/>
                </a:lnTo>
                <a:lnTo>
                  <a:pt x="104140" y="300227"/>
                </a:lnTo>
                <a:lnTo>
                  <a:pt x="79228" y="297826"/>
                </a:lnTo>
                <a:lnTo>
                  <a:pt x="39881" y="278689"/>
                </a:lnTo>
                <a:lnTo>
                  <a:pt x="14305" y="240192"/>
                </a:lnTo>
                <a:lnTo>
                  <a:pt x="1593" y="180097"/>
                </a:lnTo>
                <a:lnTo>
                  <a:pt x="0" y="141859"/>
                </a:lnTo>
                <a:lnTo>
                  <a:pt x="1811" y="113192"/>
                </a:lnTo>
                <a:lnTo>
                  <a:pt x="16341" y="62813"/>
                </a:lnTo>
                <a:lnTo>
                  <a:pt x="44870" y="23145"/>
                </a:lnTo>
                <a:lnTo>
                  <a:pt x="83732" y="2571"/>
                </a:lnTo>
                <a:lnTo>
                  <a:pt x="106807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87691" y="692912"/>
            <a:ext cx="194310" cy="296545"/>
          </a:xfrm>
          <a:custGeom>
            <a:avLst/>
            <a:gdLst/>
            <a:ahLst/>
            <a:cxnLst/>
            <a:rect l="l" t="t" r="r" b="b"/>
            <a:pathLst>
              <a:path w="194309" h="296544">
                <a:moveTo>
                  <a:pt x="81406" y="0"/>
                </a:moveTo>
                <a:lnTo>
                  <a:pt x="121300" y="5064"/>
                </a:lnTo>
                <a:lnTo>
                  <a:pt x="162405" y="31490"/>
                </a:lnTo>
                <a:lnTo>
                  <a:pt x="176656" y="76835"/>
                </a:lnTo>
                <a:lnTo>
                  <a:pt x="174632" y="94432"/>
                </a:lnTo>
                <a:lnTo>
                  <a:pt x="168560" y="114077"/>
                </a:lnTo>
                <a:lnTo>
                  <a:pt x="158440" y="135770"/>
                </a:lnTo>
                <a:lnTo>
                  <a:pt x="144272" y="159512"/>
                </a:lnTo>
                <a:lnTo>
                  <a:pt x="84581" y="250316"/>
                </a:lnTo>
                <a:lnTo>
                  <a:pt x="193928" y="250316"/>
                </a:lnTo>
                <a:lnTo>
                  <a:pt x="193928" y="296163"/>
                </a:lnTo>
                <a:lnTo>
                  <a:pt x="3175" y="296163"/>
                </a:lnTo>
                <a:lnTo>
                  <a:pt x="3175" y="281050"/>
                </a:lnTo>
                <a:lnTo>
                  <a:pt x="95376" y="145414"/>
                </a:lnTo>
                <a:lnTo>
                  <a:pt x="107451" y="125841"/>
                </a:lnTo>
                <a:lnTo>
                  <a:pt x="116062" y="107886"/>
                </a:lnTo>
                <a:lnTo>
                  <a:pt x="121219" y="91551"/>
                </a:lnTo>
                <a:lnTo>
                  <a:pt x="122935" y="76835"/>
                </a:lnTo>
                <a:lnTo>
                  <a:pt x="120479" y="62406"/>
                </a:lnTo>
                <a:lnTo>
                  <a:pt x="113093" y="52085"/>
                </a:lnTo>
                <a:lnTo>
                  <a:pt x="100754" y="45884"/>
                </a:lnTo>
                <a:lnTo>
                  <a:pt x="83438" y="43814"/>
                </a:lnTo>
                <a:lnTo>
                  <a:pt x="69052" y="45815"/>
                </a:lnTo>
                <a:lnTo>
                  <a:pt x="56165" y="51816"/>
                </a:lnTo>
                <a:lnTo>
                  <a:pt x="44755" y="61817"/>
                </a:lnTo>
                <a:lnTo>
                  <a:pt x="34798" y="75818"/>
                </a:lnTo>
                <a:lnTo>
                  <a:pt x="0" y="48387"/>
                </a:lnTo>
                <a:lnTo>
                  <a:pt x="32511" y="13715"/>
                </a:lnTo>
                <a:lnTo>
                  <a:pt x="68337" y="857"/>
                </a:lnTo>
                <a:lnTo>
                  <a:pt x="81406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1520" y="3548278"/>
            <a:ext cx="4608830" cy="2555875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86360" marR="187325">
              <a:lnSpc>
                <a:spcPct val="100000"/>
              </a:lnSpc>
              <a:spcBef>
                <a:spcPts val="280"/>
              </a:spcBef>
            </a:pPr>
            <a:r>
              <a:rPr sz="2000" dirty="0">
                <a:latin typeface="Trebuchet MS"/>
                <a:cs typeface="Trebuchet MS"/>
              </a:rPr>
              <a:t>Analizując sposób szerzenia się  zakażeń można wysunąć pogląd, że w  dwóch pierwszych zgrupowaniach za  rozprzestrzenienie się wirusa ASF w  populacji dzików odpowiedzialne</a:t>
            </a:r>
            <a:r>
              <a:rPr sz="2000" spc="-1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były  najczęściej zakażone, padłe</a:t>
            </a:r>
            <a:r>
              <a:rPr sz="2000" spc="-1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dziki.</a:t>
            </a:r>
          </a:p>
          <a:p>
            <a:pPr marL="8636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W </a:t>
            </a:r>
            <a:r>
              <a:rPr sz="2000" spc="-5" dirty="0">
                <a:solidFill>
                  <a:srgbClr val="FF0000"/>
                </a:solidFill>
                <a:latin typeface="Trebuchet MS"/>
                <a:cs typeface="Trebuchet MS"/>
              </a:rPr>
              <a:t>trzecim </a:t>
            </a: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natomiast</a:t>
            </a:r>
            <a:r>
              <a:rPr sz="20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Trebuchet MS"/>
                <a:cs typeface="Trebuchet MS"/>
              </a:rPr>
              <a:t>zainfekowana,</a:t>
            </a:r>
            <a:endParaRPr sz="2000" dirty="0">
              <a:latin typeface="Trebuchet MS"/>
              <a:cs typeface="Trebuchet MS"/>
            </a:endParaRPr>
          </a:p>
          <a:p>
            <a:pPr marL="8636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zakopana w lesie</a:t>
            </a:r>
            <a:r>
              <a:rPr sz="20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świnia</a:t>
            </a:r>
            <a:r>
              <a:rPr sz="2000" b="1" dirty="0">
                <a:solidFill>
                  <a:srgbClr val="FF0000"/>
                </a:solidFill>
                <a:latin typeface="Trebuchet MS"/>
                <a:cs typeface="Trebuchet MS"/>
              </a:rPr>
              <a:t>!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77050" y="3286505"/>
            <a:ext cx="864235" cy="862965"/>
          </a:xfrm>
          <a:custGeom>
            <a:avLst/>
            <a:gdLst/>
            <a:ahLst/>
            <a:cxnLst/>
            <a:rect l="l" t="t" r="r" b="b"/>
            <a:pathLst>
              <a:path w="864234" h="862964">
                <a:moveTo>
                  <a:pt x="0" y="431292"/>
                </a:moveTo>
                <a:lnTo>
                  <a:pt x="2535" y="384288"/>
                </a:lnTo>
                <a:lnTo>
                  <a:pt x="9964" y="338752"/>
                </a:lnTo>
                <a:lnTo>
                  <a:pt x="22024" y="294948"/>
                </a:lnTo>
                <a:lnTo>
                  <a:pt x="38452" y="253138"/>
                </a:lnTo>
                <a:lnTo>
                  <a:pt x="58984" y="213585"/>
                </a:lnTo>
                <a:lnTo>
                  <a:pt x="83356" y="176552"/>
                </a:lnTo>
                <a:lnTo>
                  <a:pt x="111305" y="142301"/>
                </a:lnTo>
                <a:lnTo>
                  <a:pt x="142568" y="111095"/>
                </a:lnTo>
                <a:lnTo>
                  <a:pt x="176881" y="83198"/>
                </a:lnTo>
                <a:lnTo>
                  <a:pt x="213980" y="58871"/>
                </a:lnTo>
                <a:lnTo>
                  <a:pt x="253603" y="38378"/>
                </a:lnTo>
                <a:lnTo>
                  <a:pt x="295485" y="21982"/>
                </a:lnTo>
                <a:lnTo>
                  <a:pt x="339363" y="9945"/>
                </a:lnTo>
                <a:lnTo>
                  <a:pt x="384974" y="2530"/>
                </a:lnTo>
                <a:lnTo>
                  <a:pt x="432053" y="0"/>
                </a:lnTo>
                <a:lnTo>
                  <a:pt x="479133" y="2530"/>
                </a:lnTo>
                <a:lnTo>
                  <a:pt x="524744" y="9945"/>
                </a:lnTo>
                <a:lnTo>
                  <a:pt x="568622" y="21982"/>
                </a:lnTo>
                <a:lnTo>
                  <a:pt x="610504" y="38378"/>
                </a:lnTo>
                <a:lnTo>
                  <a:pt x="650127" y="58871"/>
                </a:lnTo>
                <a:lnTo>
                  <a:pt x="687226" y="83198"/>
                </a:lnTo>
                <a:lnTo>
                  <a:pt x="721539" y="111095"/>
                </a:lnTo>
                <a:lnTo>
                  <a:pt x="752802" y="142301"/>
                </a:lnTo>
                <a:lnTo>
                  <a:pt x="780751" y="176552"/>
                </a:lnTo>
                <a:lnTo>
                  <a:pt x="805123" y="213585"/>
                </a:lnTo>
                <a:lnTo>
                  <a:pt x="825655" y="253138"/>
                </a:lnTo>
                <a:lnTo>
                  <a:pt x="842083" y="294948"/>
                </a:lnTo>
                <a:lnTo>
                  <a:pt x="854143" y="338752"/>
                </a:lnTo>
                <a:lnTo>
                  <a:pt x="861572" y="384288"/>
                </a:lnTo>
                <a:lnTo>
                  <a:pt x="864107" y="431292"/>
                </a:lnTo>
                <a:lnTo>
                  <a:pt x="861572" y="478295"/>
                </a:lnTo>
                <a:lnTo>
                  <a:pt x="854143" y="523831"/>
                </a:lnTo>
                <a:lnTo>
                  <a:pt x="842083" y="567635"/>
                </a:lnTo>
                <a:lnTo>
                  <a:pt x="825655" y="609445"/>
                </a:lnTo>
                <a:lnTo>
                  <a:pt x="805123" y="648998"/>
                </a:lnTo>
                <a:lnTo>
                  <a:pt x="780751" y="686031"/>
                </a:lnTo>
                <a:lnTo>
                  <a:pt x="752802" y="720282"/>
                </a:lnTo>
                <a:lnTo>
                  <a:pt x="721539" y="751488"/>
                </a:lnTo>
                <a:lnTo>
                  <a:pt x="687226" y="779385"/>
                </a:lnTo>
                <a:lnTo>
                  <a:pt x="650127" y="803712"/>
                </a:lnTo>
                <a:lnTo>
                  <a:pt x="610504" y="824205"/>
                </a:lnTo>
                <a:lnTo>
                  <a:pt x="568622" y="840601"/>
                </a:lnTo>
                <a:lnTo>
                  <a:pt x="524744" y="852638"/>
                </a:lnTo>
                <a:lnTo>
                  <a:pt x="479133" y="860053"/>
                </a:lnTo>
                <a:lnTo>
                  <a:pt x="432053" y="862584"/>
                </a:lnTo>
                <a:lnTo>
                  <a:pt x="384974" y="860053"/>
                </a:lnTo>
                <a:lnTo>
                  <a:pt x="339363" y="852638"/>
                </a:lnTo>
                <a:lnTo>
                  <a:pt x="295485" y="840601"/>
                </a:lnTo>
                <a:lnTo>
                  <a:pt x="253603" y="824205"/>
                </a:lnTo>
                <a:lnTo>
                  <a:pt x="213980" y="803712"/>
                </a:lnTo>
                <a:lnTo>
                  <a:pt x="176881" y="779385"/>
                </a:lnTo>
                <a:lnTo>
                  <a:pt x="142568" y="751488"/>
                </a:lnTo>
                <a:lnTo>
                  <a:pt x="111305" y="720282"/>
                </a:lnTo>
                <a:lnTo>
                  <a:pt x="83356" y="686031"/>
                </a:lnTo>
                <a:lnTo>
                  <a:pt x="58984" y="648998"/>
                </a:lnTo>
                <a:lnTo>
                  <a:pt x="38452" y="609445"/>
                </a:lnTo>
                <a:lnTo>
                  <a:pt x="22024" y="567635"/>
                </a:lnTo>
                <a:lnTo>
                  <a:pt x="9964" y="523831"/>
                </a:lnTo>
                <a:lnTo>
                  <a:pt x="2535" y="478295"/>
                </a:lnTo>
                <a:lnTo>
                  <a:pt x="0" y="431292"/>
                </a:lnTo>
                <a:close/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23990" y="3246120"/>
            <a:ext cx="279400" cy="913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95"/>
              </a:lnSpc>
            </a:pPr>
            <a:r>
              <a:rPr sz="6000" b="1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!</a:t>
            </a:r>
            <a:endParaRPr sz="600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644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520" y="548680"/>
            <a:ext cx="867645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0" spc="-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Zgrupowania</a:t>
            </a:r>
            <a:r>
              <a:rPr sz="3200" b="0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przypadków ASF u dzików w</a:t>
            </a:r>
            <a:r>
              <a:rPr sz="3200" b="0" spc="-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Polsce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1701" y="1594490"/>
            <a:ext cx="7158228" cy="4294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4"/>
          <p:cNvSpPr/>
          <p:nvPr/>
        </p:nvSpPr>
        <p:spPr>
          <a:xfrm>
            <a:off x="395536" y="1484784"/>
            <a:ext cx="1586484" cy="1341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5"/>
          <p:cNvSpPr/>
          <p:nvPr/>
        </p:nvSpPr>
        <p:spPr>
          <a:xfrm>
            <a:off x="395536" y="3068960"/>
            <a:ext cx="1597152" cy="1345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6"/>
          <p:cNvSpPr/>
          <p:nvPr/>
        </p:nvSpPr>
        <p:spPr>
          <a:xfrm>
            <a:off x="395536" y="4594380"/>
            <a:ext cx="1612424" cy="1426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7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"/>
            <a:ext cx="8748464" cy="6037176"/>
          </a:xfrm>
        </p:spPr>
        <p:txBody>
          <a:bodyPr>
            <a:noAutofit/>
          </a:bodyPr>
          <a:lstStyle/>
          <a:p>
            <a:pPr marL="0" marR="5080" indent="0">
              <a:lnSpc>
                <a:spcPct val="150100"/>
              </a:lnSpc>
              <a:buNone/>
            </a:pPr>
            <a:endParaRPr lang="pl-PL" sz="2800" spc="-1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/>
            <a:r>
              <a:rPr lang="pl-PL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Podobny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szerzenia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ASF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rejestrowano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wielu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krajach dotkniętych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tą 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chorobą</a:t>
            </a:r>
            <a:r>
              <a:rPr lang="pl-PL" sz="2800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30275"/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ogromnej większości przypadków </a:t>
            </a:r>
            <a:r>
              <a:rPr lang="pl-PL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źródłem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wirusa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dzików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były  </a:t>
            </a:r>
            <a:r>
              <a:rPr lang="pl-PL" b="1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zanieczyszczone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ASFV </a:t>
            </a: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tkanki</a:t>
            </a:r>
            <a:b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innych </a:t>
            </a:r>
            <a:r>
              <a:rPr lang="pl-PL" b="1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dzików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b="1" spc="8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padłych</a:t>
            </a:r>
            <a:r>
              <a:rPr lang="pl-PL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/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Uwzględniając </a:t>
            </a:r>
            <a:r>
              <a:rPr lang="pl-PL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natomiast uwarunkowania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zewnętrzne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zakresie </a:t>
            </a:r>
            <a:r>
              <a:rPr lang="pl-PL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ASF, 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należy </a:t>
            </a:r>
            <a:r>
              <a:rPr lang="pl-PL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stwierdzić,  </a:t>
            </a:r>
            <a:r>
              <a:rPr lang="pl-PL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że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pl-PL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aż</a:t>
            </a:r>
            <a:r>
              <a:rPr lang="pl-PL" spc="-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ym </a:t>
            </a:r>
            <a:r>
              <a:rPr lang="pl-PL" b="1" spc="-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pl-PL" b="1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b="1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ż</a:t>
            </a: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pl-PL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je</a:t>
            </a:r>
            <a:r>
              <a:rPr lang="pl-PL" b="1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p</a:t>
            </a: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b="1" spc="-3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b="1" spc="-3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b="1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b="1" spc="-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l-PL" b="1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ą</a:t>
            </a: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</a:t>
            </a:r>
            <a:r>
              <a:rPr lang="pl-PL" b="1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ę </a:t>
            </a:r>
            <a:r>
              <a:rPr lang="pl-PL" b="1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b="1" spc="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b="1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cj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 Uk</a:t>
            </a:r>
            <a:r>
              <a:rPr lang="pl-PL" b="1" spc="-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i ni</a:t>
            </a:r>
            <a:r>
              <a:rPr lang="pl-PL" b="1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znana </a:t>
            </a:r>
            <a:r>
              <a:rPr lang="pl-PL" b="1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b="1" spc="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tym</a:t>
            </a:r>
            <a:r>
              <a:rPr lang="pl-PL" b="1" spc="20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zakresie</a:t>
            </a:r>
            <a:r>
              <a:rPr lang="pl-PL" b="1" spc="20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sytuacja</a:t>
            </a:r>
            <a:r>
              <a:rPr lang="pl-PL" b="1" spc="20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pl-PL" b="1" spc="2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Białorusi.</a:t>
            </a:r>
            <a:r>
              <a:rPr lang="pl-PL" b="1" spc="2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Ludzie</a:t>
            </a:r>
            <a:r>
              <a:rPr lang="pl-PL" b="1" u="sng" spc="204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b="1" u="sng" spc="2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również</a:t>
            </a:r>
            <a:r>
              <a:rPr lang="pl-PL" b="1" u="sng" spc="1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migrujące</a:t>
            </a:r>
            <a:r>
              <a:rPr lang="pl-PL" b="1" u="sng" spc="20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przez</a:t>
            </a:r>
            <a:r>
              <a:rPr lang="pl-PL" b="1" u="sng" spc="20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granicę</a:t>
            </a:r>
            <a:r>
              <a:rPr lang="pl-PL" b="1" u="sng" spc="20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dziki,</a:t>
            </a:r>
            <a:r>
              <a:rPr lang="pl-PL" b="1" u="sng" spc="2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l-PL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główne </a:t>
            </a:r>
            <a:r>
              <a:rPr lang="pl-PL" b="1" u="sng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zagrożenia </a:t>
            </a:r>
            <a:r>
              <a:rPr lang="pl-PL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b="1" u="sng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Polski </a:t>
            </a:r>
            <a:r>
              <a:rPr lang="pl-PL" b="1" u="sng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zarówno </a:t>
            </a:r>
            <a:r>
              <a:rPr lang="pl-PL" b="1" u="sng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jeżeli </a:t>
            </a:r>
            <a:r>
              <a:rPr lang="pl-PL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chodzi o </a:t>
            </a:r>
            <a:r>
              <a:rPr lang="pl-PL" b="1" u="sng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możliwość </a:t>
            </a:r>
            <a:r>
              <a:rPr lang="pl-PL" b="1" u="sng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występowania </a:t>
            </a:r>
            <a:r>
              <a:rPr lang="pl-PL" b="1" u="sng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ASF </a:t>
            </a:r>
            <a:r>
              <a:rPr lang="pl-PL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pl-PL" b="1" u="sng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dzików  </a:t>
            </a:r>
            <a:r>
              <a:rPr lang="pl-PL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i</a:t>
            </a:r>
            <a:r>
              <a:rPr lang="pl-PL" b="1" u="sng" spc="-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u="sng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świń.</a:t>
            </a:r>
            <a:endParaRPr lang="pl-PL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260648"/>
            <a:ext cx="7543800" cy="3886200"/>
          </a:xfrm>
        </p:spPr>
        <p:txBody>
          <a:bodyPr/>
          <a:lstStyle/>
          <a:p>
            <a:r>
              <a:rPr lang="pl-PL" dirty="0" smtClean="0"/>
              <a:t>W czerwcu 2017 roku </a:t>
            </a:r>
            <a:r>
              <a:rPr lang="pl-PL" dirty="0"/>
              <a:t>zniesiony </a:t>
            </a:r>
            <a:r>
              <a:rPr lang="pl-PL" dirty="0" smtClean="0"/>
              <a:t>został </a:t>
            </a:r>
            <a:r>
              <a:rPr lang="pl-PL" dirty="0"/>
              <a:t>obowiązek posiadania wizy przez obywateli </a:t>
            </a:r>
            <a:r>
              <a:rPr lang="pl-PL" dirty="0" smtClean="0"/>
              <a:t>Ukrainy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podróżujących do UE</a:t>
            </a:r>
            <a:r>
              <a:rPr lang="pl-PL" dirty="0" smtClean="0"/>
              <a:t>.</a:t>
            </a:r>
          </a:p>
          <a:p>
            <a:r>
              <a:rPr lang="pl-PL" dirty="0" smtClean="0"/>
              <a:t>Już w kilka dni później zaobserwowano wzmożony ruch na przejściu granicznym w Korczowej oraz Medyce</a:t>
            </a:r>
            <a:endParaRPr lang="pl-PL" dirty="0"/>
          </a:p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20" y="548680"/>
            <a:ext cx="2325369" cy="12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1" y="3284984"/>
            <a:ext cx="8760318" cy="312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2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685800"/>
            <a:ext cx="7982272" cy="5839544"/>
          </a:xfrm>
        </p:spPr>
        <p:txBody>
          <a:bodyPr>
            <a:normAutofit lnSpcReduction="10000"/>
          </a:bodyPr>
          <a:lstStyle/>
          <a:p>
            <a:pPr marL="12700" marR="5080">
              <a:lnSpc>
                <a:spcPct val="100000"/>
              </a:lnSpc>
              <a:spcBef>
                <a:spcPts val="1350"/>
              </a:spcBef>
            </a:pPr>
            <a:endParaRPr lang="pl-PL" spc="-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1350"/>
              </a:spcBef>
            </a:pPr>
            <a:r>
              <a:rPr lang="pl-PL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Należy </a:t>
            </a:r>
            <a:r>
              <a:rPr lang="pl-PL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spodziewać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 </a:t>
            </a:r>
            <a:r>
              <a:rPr lang="pl-PL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zwiększonego ryzyka wprowadzenia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wirusa </a:t>
            </a:r>
            <a:r>
              <a:rPr lang="pl-PL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 </a:t>
            </a: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produktami spożywczymi pochodzenia zwierzęcego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Ukrainy i 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Białorusi.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1350"/>
              </a:spcBef>
            </a:pPr>
            <a:r>
              <a:rPr lang="pl-PL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Istnieje </a:t>
            </a:r>
            <a:r>
              <a:rPr lang="pl-PL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istotne </a:t>
            </a:r>
            <a:r>
              <a:rPr lang="pl-PL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ryzyko związane </a:t>
            </a:r>
            <a:r>
              <a:rPr lang="pl-P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pc="15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pc="-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zatrudnieniem w </a:t>
            </a:r>
            <a:r>
              <a:rPr lang="pl-PL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gospodarstwach utrzymujących </a:t>
            </a:r>
            <a:r>
              <a:rPr lang="pl-P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świnie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pracowników</a:t>
            </a:r>
            <a:r>
              <a:rPr lang="pl-PL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pochodzących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pl-PL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krajów,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których występuje obecnie</a:t>
            </a:r>
            <a:r>
              <a:rPr lang="pl-PL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</a:t>
            </a:r>
            <a:r>
              <a:rPr lang="pl-PL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/>
            <a:endParaRPr lang="pl-PL" b="1" spc="-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b="1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Dlatego też, tak </a:t>
            </a:r>
            <a:r>
              <a:rPr lang="pl-PL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ważne</a:t>
            </a:r>
            <a:r>
              <a:rPr lang="pl-PL" b="1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są:</a:t>
            </a:r>
          </a:p>
          <a:p>
            <a:pPr marL="195580" indent="-457200">
              <a:buFont typeface="Wingdings" panose="05000000000000000000" pitchFamily="2" charset="2"/>
              <a:buChar char="ü"/>
            </a:pPr>
            <a:r>
              <a:rPr lang="pl-PL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skuteczne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prowadzone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sposób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ciągły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kontrole</a:t>
            </a:r>
            <a:r>
              <a:rPr lang="pl-PL" spc="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graniczne</a:t>
            </a:r>
          </a:p>
          <a:p>
            <a:pPr marL="195580" indent="-457200">
              <a:buFont typeface="Wingdings" panose="05000000000000000000" pitchFamily="2" charset="2"/>
              <a:buChar char="ü"/>
            </a:pPr>
            <a:r>
              <a:rPr lang="pl-PL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stałe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uświadamianie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wszystkich </a:t>
            </a:r>
            <a:r>
              <a:rPr lang="pl-PL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krajowych producentów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świń o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zagrożeniu  związanym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de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 </a:t>
            </a:r>
            <a:r>
              <a:rPr lang="pl-PL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nielegalnym wprowadzaniem produktów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 mięsa  </a:t>
            </a:r>
            <a:r>
              <a:rPr lang="pl-PL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wieprzowego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Ukrainy </a:t>
            </a:r>
            <a:r>
              <a:rPr lang="pl-PL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</a:t>
            </a:r>
            <a:r>
              <a:rPr lang="pl-PL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gospodarstwa.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0"/>
            <a:ext cx="7838256" cy="580526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Czynnikiem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etiologicznym choroby jest </a:t>
            </a:r>
            <a:r>
              <a:rPr lang="pl-PL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wirus ASF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(ASFV), od 1999 r. klasyfikowany jako rodzaj </a:t>
            </a:r>
            <a:r>
              <a:rPr lang="pl-PL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Asfivirus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 obrębie rodziny </a:t>
            </a:r>
            <a:r>
              <a:rPr lang="pl-PL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Asfarviridae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Materiałem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genetycznym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ASFV jest </a:t>
            </a:r>
            <a:r>
              <a:rPr lang="pl-PL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dwuniciowy DNA</a:t>
            </a:r>
            <a:r>
              <a:rPr lang="pl-PL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pl-PL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Wirus ASF wykazuje ogromną oporność na czynniki środowiskowe !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5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4221088"/>
            <a:ext cx="8096618" cy="167640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AKTULANA SYTUACJA EPIZOOTYCZNA </a:t>
            </a:r>
            <a:r>
              <a:rPr lang="pl-PL" dirty="0" smtClean="0"/>
              <a:t>ŚWINIE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 flipV="1">
            <a:off x="1043608" y="5867400"/>
            <a:ext cx="6576392" cy="15388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588794" cy="370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0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7694" y="683894"/>
            <a:ext cx="5042801" cy="391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54165" y="868194"/>
            <a:ext cx="105410" cy="0"/>
          </a:xfrm>
          <a:custGeom>
            <a:avLst/>
            <a:gdLst/>
            <a:ahLst/>
            <a:cxnLst/>
            <a:rect l="l" t="t" r="r" b="b"/>
            <a:pathLst>
              <a:path w="105410">
                <a:moveTo>
                  <a:pt x="0" y="0"/>
                </a:moveTo>
                <a:lnTo>
                  <a:pt x="105103" y="0"/>
                </a:lnTo>
              </a:path>
            </a:pathLst>
          </a:custGeom>
          <a:ln w="46691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4165" y="844848"/>
            <a:ext cx="105410" cy="46990"/>
          </a:xfrm>
          <a:custGeom>
            <a:avLst/>
            <a:gdLst/>
            <a:ahLst/>
            <a:cxnLst/>
            <a:rect l="l" t="t" r="r" b="b"/>
            <a:pathLst>
              <a:path w="105410" h="46990">
                <a:moveTo>
                  <a:pt x="0" y="46691"/>
                </a:moveTo>
                <a:lnTo>
                  <a:pt x="105103" y="46691"/>
                </a:lnTo>
                <a:lnTo>
                  <a:pt x="105103" y="0"/>
                </a:lnTo>
                <a:lnTo>
                  <a:pt x="0" y="0"/>
                </a:lnTo>
                <a:lnTo>
                  <a:pt x="0" y="46691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16675" y="686434"/>
            <a:ext cx="1186815" cy="304165"/>
          </a:xfrm>
          <a:custGeom>
            <a:avLst/>
            <a:gdLst/>
            <a:ahLst/>
            <a:cxnLst/>
            <a:rect l="l" t="t" r="r" b="b"/>
            <a:pathLst>
              <a:path w="1186815" h="304165">
                <a:moveTo>
                  <a:pt x="1084199" y="82803"/>
                </a:moveTo>
                <a:lnTo>
                  <a:pt x="1043717" y="90614"/>
                </a:lnTo>
                <a:lnTo>
                  <a:pt x="1009523" y="114045"/>
                </a:lnTo>
                <a:lnTo>
                  <a:pt x="986202" y="150034"/>
                </a:lnTo>
                <a:lnTo>
                  <a:pt x="978407" y="195452"/>
                </a:lnTo>
                <a:lnTo>
                  <a:pt x="980189" y="219628"/>
                </a:lnTo>
                <a:lnTo>
                  <a:pt x="994374" y="259407"/>
                </a:lnTo>
                <a:lnTo>
                  <a:pt x="1022185" y="287583"/>
                </a:lnTo>
                <a:lnTo>
                  <a:pt x="1060717" y="301871"/>
                </a:lnTo>
                <a:lnTo>
                  <a:pt x="1083818" y="303656"/>
                </a:lnTo>
                <a:lnTo>
                  <a:pt x="1108203" y="302323"/>
                </a:lnTo>
                <a:lnTo>
                  <a:pt x="1129363" y="298322"/>
                </a:lnTo>
                <a:lnTo>
                  <a:pt x="1147308" y="291655"/>
                </a:lnTo>
                <a:lnTo>
                  <a:pt x="1162050" y="282320"/>
                </a:lnTo>
                <a:lnTo>
                  <a:pt x="1151784" y="262127"/>
                </a:lnTo>
                <a:lnTo>
                  <a:pt x="1091056" y="262127"/>
                </a:lnTo>
                <a:lnTo>
                  <a:pt x="1078200" y="261244"/>
                </a:lnTo>
                <a:lnTo>
                  <a:pt x="1040655" y="240160"/>
                </a:lnTo>
                <a:lnTo>
                  <a:pt x="1030351" y="208406"/>
                </a:lnTo>
                <a:lnTo>
                  <a:pt x="1182370" y="208406"/>
                </a:lnTo>
                <a:lnTo>
                  <a:pt x="1184130" y="199761"/>
                </a:lnTo>
                <a:lnTo>
                  <a:pt x="1185402" y="192293"/>
                </a:lnTo>
                <a:lnTo>
                  <a:pt x="1186174" y="185993"/>
                </a:lnTo>
                <a:lnTo>
                  <a:pt x="1186433" y="180848"/>
                </a:lnTo>
                <a:lnTo>
                  <a:pt x="1185602" y="171068"/>
                </a:lnTo>
                <a:lnTo>
                  <a:pt x="1032128" y="171068"/>
                </a:lnTo>
                <a:lnTo>
                  <a:pt x="1039294" y="150639"/>
                </a:lnTo>
                <a:lnTo>
                  <a:pt x="1050496" y="136032"/>
                </a:lnTo>
                <a:lnTo>
                  <a:pt x="1065722" y="127259"/>
                </a:lnTo>
                <a:lnTo>
                  <a:pt x="1084960" y="124332"/>
                </a:lnTo>
                <a:lnTo>
                  <a:pt x="1169987" y="124332"/>
                </a:lnTo>
                <a:lnTo>
                  <a:pt x="1158494" y="110489"/>
                </a:lnTo>
                <a:lnTo>
                  <a:pt x="1143349" y="98395"/>
                </a:lnTo>
                <a:lnTo>
                  <a:pt x="1125918" y="89741"/>
                </a:lnTo>
                <a:lnTo>
                  <a:pt x="1106201" y="84540"/>
                </a:lnTo>
                <a:lnTo>
                  <a:pt x="1084199" y="82803"/>
                </a:lnTo>
                <a:close/>
              </a:path>
              <a:path w="1186815" h="304165">
                <a:moveTo>
                  <a:pt x="1142746" y="244348"/>
                </a:moveTo>
                <a:lnTo>
                  <a:pt x="1132883" y="252108"/>
                </a:lnTo>
                <a:lnTo>
                  <a:pt x="1120997" y="257667"/>
                </a:lnTo>
                <a:lnTo>
                  <a:pt x="1107062" y="261010"/>
                </a:lnTo>
                <a:lnTo>
                  <a:pt x="1091056" y="262127"/>
                </a:lnTo>
                <a:lnTo>
                  <a:pt x="1151784" y="262127"/>
                </a:lnTo>
                <a:lnTo>
                  <a:pt x="1142746" y="244348"/>
                </a:lnTo>
                <a:close/>
              </a:path>
              <a:path w="1186815" h="304165">
                <a:moveTo>
                  <a:pt x="1169987" y="124332"/>
                </a:moveTo>
                <a:lnTo>
                  <a:pt x="1084960" y="124332"/>
                </a:lnTo>
                <a:lnTo>
                  <a:pt x="1105628" y="127259"/>
                </a:lnTo>
                <a:lnTo>
                  <a:pt x="1121140" y="136032"/>
                </a:lnTo>
                <a:lnTo>
                  <a:pt x="1131484" y="150639"/>
                </a:lnTo>
                <a:lnTo>
                  <a:pt x="1136650" y="171068"/>
                </a:lnTo>
                <a:lnTo>
                  <a:pt x="1185602" y="171068"/>
                </a:lnTo>
                <a:lnTo>
                  <a:pt x="1184693" y="160389"/>
                </a:lnTo>
                <a:lnTo>
                  <a:pt x="1179464" y="141858"/>
                </a:lnTo>
                <a:lnTo>
                  <a:pt x="1170735" y="125233"/>
                </a:lnTo>
                <a:lnTo>
                  <a:pt x="1169987" y="124332"/>
                </a:lnTo>
                <a:close/>
              </a:path>
              <a:path w="1186815" h="304165">
                <a:moveTo>
                  <a:pt x="934084" y="86867"/>
                </a:moveTo>
                <a:lnTo>
                  <a:pt x="856488" y="86867"/>
                </a:lnTo>
                <a:lnTo>
                  <a:pt x="856488" y="127507"/>
                </a:lnTo>
                <a:lnTo>
                  <a:pt x="883793" y="127507"/>
                </a:lnTo>
                <a:lnTo>
                  <a:pt x="883793" y="299592"/>
                </a:lnTo>
                <a:lnTo>
                  <a:pt x="934084" y="299592"/>
                </a:lnTo>
                <a:lnTo>
                  <a:pt x="934084" y="86867"/>
                </a:lnTo>
                <a:close/>
              </a:path>
              <a:path w="1186815" h="304165">
                <a:moveTo>
                  <a:pt x="571373" y="86867"/>
                </a:moveTo>
                <a:lnTo>
                  <a:pt x="493775" y="86867"/>
                </a:lnTo>
                <a:lnTo>
                  <a:pt x="493775" y="127507"/>
                </a:lnTo>
                <a:lnTo>
                  <a:pt x="521080" y="127507"/>
                </a:lnTo>
                <a:lnTo>
                  <a:pt x="521080" y="299592"/>
                </a:lnTo>
                <a:lnTo>
                  <a:pt x="571373" y="299592"/>
                </a:lnTo>
                <a:lnTo>
                  <a:pt x="571373" y="86867"/>
                </a:lnTo>
                <a:close/>
              </a:path>
              <a:path w="1186815" h="304165">
                <a:moveTo>
                  <a:pt x="217170" y="86867"/>
                </a:moveTo>
                <a:lnTo>
                  <a:pt x="164973" y="86867"/>
                </a:lnTo>
                <a:lnTo>
                  <a:pt x="245236" y="303656"/>
                </a:lnTo>
                <a:lnTo>
                  <a:pt x="263525" y="303656"/>
                </a:lnTo>
                <a:lnTo>
                  <a:pt x="303507" y="213740"/>
                </a:lnTo>
                <a:lnTo>
                  <a:pt x="259969" y="213740"/>
                </a:lnTo>
                <a:lnTo>
                  <a:pt x="217170" y="86867"/>
                </a:lnTo>
                <a:close/>
              </a:path>
              <a:path w="1186815" h="304165">
                <a:moveTo>
                  <a:pt x="366183" y="172847"/>
                </a:moveTo>
                <a:lnTo>
                  <a:pt x="321691" y="172847"/>
                </a:lnTo>
                <a:lnTo>
                  <a:pt x="380110" y="303656"/>
                </a:lnTo>
                <a:lnTo>
                  <a:pt x="398272" y="303656"/>
                </a:lnTo>
                <a:lnTo>
                  <a:pt x="431285" y="214629"/>
                </a:lnTo>
                <a:lnTo>
                  <a:pt x="383794" y="214629"/>
                </a:lnTo>
                <a:lnTo>
                  <a:pt x="366183" y="172847"/>
                </a:lnTo>
                <a:close/>
              </a:path>
              <a:path w="1186815" h="304165">
                <a:moveTo>
                  <a:pt x="478663" y="86867"/>
                </a:moveTo>
                <a:lnTo>
                  <a:pt x="429768" y="86867"/>
                </a:lnTo>
                <a:lnTo>
                  <a:pt x="383794" y="214629"/>
                </a:lnTo>
                <a:lnTo>
                  <a:pt x="431285" y="214629"/>
                </a:lnTo>
                <a:lnTo>
                  <a:pt x="478663" y="86867"/>
                </a:lnTo>
                <a:close/>
              </a:path>
              <a:path w="1186815" h="304165">
                <a:moveTo>
                  <a:pt x="329946" y="86867"/>
                </a:moveTo>
                <a:lnTo>
                  <a:pt x="312039" y="86867"/>
                </a:lnTo>
                <a:lnTo>
                  <a:pt x="259969" y="213740"/>
                </a:lnTo>
                <a:lnTo>
                  <a:pt x="303507" y="213740"/>
                </a:lnTo>
                <a:lnTo>
                  <a:pt x="321691" y="172847"/>
                </a:lnTo>
                <a:lnTo>
                  <a:pt x="366183" y="172847"/>
                </a:lnTo>
                <a:lnTo>
                  <a:pt x="329946" y="86867"/>
                </a:lnTo>
                <a:close/>
              </a:path>
              <a:path w="1186815" h="304165">
                <a:moveTo>
                  <a:pt x="665479" y="86867"/>
                </a:moveTo>
                <a:lnTo>
                  <a:pt x="629666" y="86867"/>
                </a:lnTo>
                <a:lnTo>
                  <a:pt x="629666" y="299592"/>
                </a:lnTo>
                <a:lnTo>
                  <a:pt x="679323" y="299592"/>
                </a:lnTo>
                <a:lnTo>
                  <a:pt x="679323" y="145795"/>
                </a:lnTo>
                <a:lnTo>
                  <a:pt x="684022" y="139700"/>
                </a:lnTo>
                <a:lnTo>
                  <a:pt x="690372" y="134619"/>
                </a:lnTo>
                <a:lnTo>
                  <a:pt x="707008" y="126491"/>
                </a:lnTo>
                <a:lnTo>
                  <a:pt x="714755" y="124332"/>
                </a:lnTo>
                <a:lnTo>
                  <a:pt x="806739" y="124332"/>
                </a:lnTo>
                <a:lnTo>
                  <a:pt x="803852" y="118137"/>
                </a:lnTo>
                <a:lnTo>
                  <a:pt x="795039" y="106679"/>
                </a:lnTo>
                <a:lnTo>
                  <a:pt x="674497" y="106679"/>
                </a:lnTo>
                <a:lnTo>
                  <a:pt x="665479" y="86867"/>
                </a:lnTo>
                <a:close/>
              </a:path>
              <a:path w="1186815" h="304165">
                <a:moveTo>
                  <a:pt x="806739" y="124332"/>
                </a:moveTo>
                <a:lnTo>
                  <a:pt x="721995" y="124332"/>
                </a:lnTo>
                <a:lnTo>
                  <a:pt x="732994" y="125118"/>
                </a:lnTo>
                <a:lnTo>
                  <a:pt x="742362" y="127476"/>
                </a:lnTo>
                <a:lnTo>
                  <a:pt x="765909" y="163962"/>
                </a:lnTo>
                <a:lnTo>
                  <a:pt x="766572" y="176656"/>
                </a:lnTo>
                <a:lnTo>
                  <a:pt x="766572" y="299592"/>
                </a:lnTo>
                <a:lnTo>
                  <a:pt x="816228" y="299592"/>
                </a:lnTo>
                <a:lnTo>
                  <a:pt x="816228" y="169037"/>
                </a:lnTo>
                <a:lnTo>
                  <a:pt x="814849" y="149848"/>
                </a:lnTo>
                <a:lnTo>
                  <a:pt x="810720" y="132873"/>
                </a:lnTo>
                <a:lnTo>
                  <a:pt x="806739" y="124332"/>
                </a:lnTo>
                <a:close/>
              </a:path>
              <a:path w="1186815" h="304165">
                <a:moveTo>
                  <a:pt x="734314" y="82803"/>
                </a:moveTo>
                <a:lnTo>
                  <a:pt x="715787" y="84302"/>
                </a:lnTo>
                <a:lnTo>
                  <a:pt x="699643" y="88788"/>
                </a:lnTo>
                <a:lnTo>
                  <a:pt x="685879" y="96252"/>
                </a:lnTo>
                <a:lnTo>
                  <a:pt x="674497" y="106679"/>
                </a:lnTo>
                <a:lnTo>
                  <a:pt x="795039" y="106679"/>
                </a:lnTo>
                <a:lnTo>
                  <a:pt x="752342" y="84232"/>
                </a:lnTo>
                <a:lnTo>
                  <a:pt x="734314" y="82803"/>
                </a:lnTo>
                <a:close/>
              </a:path>
              <a:path w="1186815" h="304165">
                <a:moveTo>
                  <a:pt x="18541" y="246379"/>
                </a:moveTo>
                <a:lnTo>
                  <a:pt x="888" y="285876"/>
                </a:lnTo>
                <a:lnTo>
                  <a:pt x="10439" y="290831"/>
                </a:lnTo>
                <a:lnTo>
                  <a:pt x="19097" y="294846"/>
                </a:lnTo>
                <a:lnTo>
                  <a:pt x="57695" y="303422"/>
                </a:lnTo>
                <a:lnTo>
                  <a:pt x="67817" y="303656"/>
                </a:lnTo>
                <a:lnTo>
                  <a:pt x="85699" y="302587"/>
                </a:lnTo>
                <a:lnTo>
                  <a:pt x="127507" y="286638"/>
                </a:lnTo>
                <a:lnTo>
                  <a:pt x="144781" y="264032"/>
                </a:lnTo>
                <a:lnTo>
                  <a:pt x="68834" y="264032"/>
                </a:lnTo>
                <a:lnTo>
                  <a:pt x="55189" y="262935"/>
                </a:lnTo>
                <a:lnTo>
                  <a:pt x="42259" y="259635"/>
                </a:lnTo>
                <a:lnTo>
                  <a:pt x="30043" y="254121"/>
                </a:lnTo>
                <a:lnTo>
                  <a:pt x="18541" y="246379"/>
                </a:lnTo>
                <a:close/>
              </a:path>
              <a:path w="1186815" h="304165">
                <a:moveTo>
                  <a:pt x="74929" y="82803"/>
                </a:moveTo>
                <a:lnTo>
                  <a:pt x="32371" y="91537"/>
                </a:lnTo>
                <a:lnTo>
                  <a:pt x="1329" y="128194"/>
                </a:lnTo>
                <a:lnTo>
                  <a:pt x="0" y="141224"/>
                </a:lnTo>
                <a:lnTo>
                  <a:pt x="3450" y="160654"/>
                </a:lnTo>
                <a:lnTo>
                  <a:pt x="13795" y="177799"/>
                </a:lnTo>
                <a:lnTo>
                  <a:pt x="31021" y="192658"/>
                </a:lnTo>
                <a:lnTo>
                  <a:pt x="55117" y="205231"/>
                </a:lnTo>
                <a:lnTo>
                  <a:pt x="66667" y="210304"/>
                </a:lnTo>
                <a:lnTo>
                  <a:pt x="76168" y="215042"/>
                </a:lnTo>
                <a:lnTo>
                  <a:pt x="83621" y="219448"/>
                </a:lnTo>
                <a:lnTo>
                  <a:pt x="89026" y="223519"/>
                </a:lnTo>
                <a:lnTo>
                  <a:pt x="94869" y="228726"/>
                </a:lnTo>
                <a:lnTo>
                  <a:pt x="97790" y="235330"/>
                </a:lnTo>
                <a:lnTo>
                  <a:pt x="97790" y="243459"/>
                </a:lnTo>
                <a:lnTo>
                  <a:pt x="95980" y="252460"/>
                </a:lnTo>
                <a:lnTo>
                  <a:pt x="90551" y="258889"/>
                </a:lnTo>
                <a:lnTo>
                  <a:pt x="81502" y="262747"/>
                </a:lnTo>
                <a:lnTo>
                  <a:pt x="68834" y="264032"/>
                </a:lnTo>
                <a:lnTo>
                  <a:pt x="144781" y="264032"/>
                </a:lnTo>
                <a:lnTo>
                  <a:pt x="148099" y="254027"/>
                </a:lnTo>
                <a:lnTo>
                  <a:pt x="149478" y="240029"/>
                </a:lnTo>
                <a:lnTo>
                  <a:pt x="148715" y="229292"/>
                </a:lnTo>
                <a:lnTo>
                  <a:pt x="129992" y="194532"/>
                </a:lnTo>
                <a:lnTo>
                  <a:pt x="96774" y="175387"/>
                </a:lnTo>
                <a:lnTo>
                  <a:pt x="83986" y="170146"/>
                </a:lnTo>
                <a:lnTo>
                  <a:pt x="73628" y="165465"/>
                </a:lnTo>
                <a:lnTo>
                  <a:pt x="65698" y="161331"/>
                </a:lnTo>
                <a:lnTo>
                  <a:pt x="60198" y="157734"/>
                </a:lnTo>
                <a:lnTo>
                  <a:pt x="54610" y="153415"/>
                </a:lnTo>
                <a:lnTo>
                  <a:pt x="51688" y="148462"/>
                </a:lnTo>
                <a:lnTo>
                  <a:pt x="51688" y="143001"/>
                </a:lnTo>
                <a:lnTo>
                  <a:pt x="53310" y="134000"/>
                </a:lnTo>
                <a:lnTo>
                  <a:pt x="58181" y="127571"/>
                </a:lnTo>
                <a:lnTo>
                  <a:pt x="66315" y="123713"/>
                </a:lnTo>
                <a:lnTo>
                  <a:pt x="77724" y="122427"/>
                </a:lnTo>
                <a:lnTo>
                  <a:pt x="128179" y="122427"/>
                </a:lnTo>
                <a:lnTo>
                  <a:pt x="137286" y="97789"/>
                </a:lnTo>
                <a:lnTo>
                  <a:pt x="122453" y="91269"/>
                </a:lnTo>
                <a:lnTo>
                  <a:pt x="107108" y="86582"/>
                </a:lnTo>
                <a:lnTo>
                  <a:pt x="91263" y="83752"/>
                </a:lnTo>
                <a:lnTo>
                  <a:pt x="74929" y="82803"/>
                </a:lnTo>
                <a:close/>
              </a:path>
              <a:path w="1186815" h="304165">
                <a:moveTo>
                  <a:pt x="128179" y="122427"/>
                </a:moveTo>
                <a:lnTo>
                  <a:pt x="77724" y="122427"/>
                </a:lnTo>
                <a:lnTo>
                  <a:pt x="91416" y="123287"/>
                </a:lnTo>
                <a:lnTo>
                  <a:pt x="103536" y="125872"/>
                </a:lnTo>
                <a:lnTo>
                  <a:pt x="114085" y="130196"/>
                </a:lnTo>
                <a:lnTo>
                  <a:pt x="123063" y="136270"/>
                </a:lnTo>
                <a:lnTo>
                  <a:pt x="128179" y="122427"/>
                </a:lnTo>
                <a:close/>
              </a:path>
              <a:path w="1186815" h="304165">
                <a:moveTo>
                  <a:pt x="917321" y="4317"/>
                </a:moveTo>
                <a:lnTo>
                  <a:pt x="901446" y="4317"/>
                </a:lnTo>
                <a:lnTo>
                  <a:pt x="894715" y="7238"/>
                </a:lnTo>
                <a:lnTo>
                  <a:pt x="889000" y="12826"/>
                </a:lnTo>
                <a:lnTo>
                  <a:pt x="883411" y="18414"/>
                </a:lnTo>
                <a:lnTo>
                  <a:pt x="880618" y="25273"/>
                </a:lnTo>
                <a:lnTo>
                  <a:pt x="880618" y="41148"/>
                </a:lnTo>
                <a:lnTo>
                  <a:pt x="883411" y="47878"/>
                </a:lnTo>
                <a:lnTo>
                  <a:pt x="889000" y="53593"/>
                </a:lnTo>
                <a:lnTo>
                  <a:pt x="894715" y="59181"/>
                </a:lnTo>
                <a:lnTo>
                  <a:pt x="901446" y="61975"/>
                </a:lnTo>
                <a:lnTo>
                  <a:pt x="917321" y="61975"/>
                </a:lnTo>
                <a:lnTo>
                  <a:pt x="924178" y="59181"/>
                </a:lnTo>
                <a:lnTo>
                  <a:pt x="929767" y="53593"/>
                </a:lnTo>
                <a:lnTo>
                  <a:pt x="935354" y="47878"/>
                </a:lnTo>
                <a:lnTo>
                  <a:pt x="938149" y="41148"/>
                </a:lnTo>
                <a:lnTo>
                  <a:pt x="938149" y="25273"/>
                </a:lnTo>
                <a:lnTo>
                  <a:pt x="935354" y="18414"/>
                </a:lnTo>
                <a:lnTo>
                  <a:pt x="924178" y="7238"/>
                </a:lnTo>
                <a:lnTo>
                  <a:pt x="917321" y="4317"/>
                </a:lnTo>
                <a:close/>
              </a:path>
              <a:path w="1186815" h="304165">
                <a:moveTo>
                  <a:pt x="554608" y="4317"/>
                </a:moveTo>
                <a:lnTo>
                  <a:pt x="538733" y="4317"/>
                </a:lnTo>
                <a:lnTo>
                  <a:pt x="532002" y="7238"/>
                </a:lnTo>
                <a:lnTo>
                  <a:pt x="526288" y="12826"/>
                </a:lnTo>
                <a:lnTo>
                  <a:pt x="520700" y="18414"/>
                </a:lnTo>
                <a:lnTo>
                  <a:pt x="517905" y="25273"/>
                </a:lnTo>
                <a:lnTo>
                  <a:pt x="517905" y="41148"/>
                </a:lnTo>
                <a:lnTo>
                  <a:pt x="520700" y="47878"/>
                </a:lnTo>
                <a:lnTo>
                  <a:pt x="526288" y="53593"/>
                </a:lnTo>
                <a:lnTo>
                  <a:pt x="532002" y="59181"/>
                </a:lnTo>
                <a:lnTo>
                  <a:pt x="538733" y="61975"/>
                </a:lnTo>
                <a:lnTo>
                  <a:pt x="554608" y="61975"/>
                </a:lnTo>
                <a:lnTo>
                  <a:pt x="561467" y="59181"/>
                </a:lnTo>
                <a:lnTo>
                  <a:pt x="567054" y="53593"/>
                </a:lnTo>
                <a:lnTo>
                  <a:pt x="572643" y="47878"/>
                </a:lnTo>
                <a:lnTo>
                  <a:pt x="575436" y="41148"/>
                </a:lnTo>
                <a:lnTo>
                  <a:pt x="575436" y="25273"/>
                </a:lnTo>
                <a:lnTo>
                  <a:pt x="572643" y="18414"/>
                </a:lnTo>
                <a:lnTo>
                  <a:pt x="561467" y="7238"/>
                </a:lnTo>
                <a:lnTo>
                  <a:pt x="554608" y="4317"/>
                </a:lnTo>
                <a:close/>
              </a:path>
              <a:path w="1186815" h="304165">
                <a:moveTo>
                  <a:pt x="121666" y="0"/>
                </a:moveTo>
                <a:lnTo>
                  <a:pt x="72516" y="0"/>
                </a:lnTo>
                <a:lnTo>
                  <a:pt x="38988" y="58165"/>
                </a:lnTo>
                <a:lnTo>
                  <a:pt x="76708" y="58165"/>
                </a:lnTo>
                <a:lnTo>
                  <a:pt x="121666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48804" y="810768"/>
            <a:ext cx="104775" cy="46990"/>
          </a:xfrm>
          <a:custGeom>
            <a:avLst/>
            <a:gdLst/>
            <a:ahLst/>
            <a:cxnLst/>
            <a:rect l="l" t="t" r="r" b="b"/>
            <a:pathLst>
              <a:path w="104775" h="46990">
                <a:moveTo>
                  <a:pt x="52831" y="0"/>
                </a:moveTo>
                <a:lnTo>
                  <a:pt x="33593" y="2926"/>
                </a:lnTo>
                <a:lnTo>
                  <a:pt x="18367" y="11699"/>
                </a:lnTo>
                <a:lnTo>
                  <a:pt x="7165" y="26306"/>
                </a:lnTo>
                <a:lnTo>
                  <a:pt x="0" y="46736"/>
                </a:lnTo>
                <a:lnTo>
                  <a:pt x="104521" y="46736"/>
                </a:lnTo>
                <a:lnTo>
                  <a:pt x="99355" y="26306"/>
                </a:lnTo>
                <a:lnTo>
                  <a:pt x="89011" y="11699"/>
                </a:lnTo>
                <a:lnTo>
                  <a:pt x="73499" y="2926"/>
                </a:lnTo>
                <a:lnTo>
                  <a:pt x="52831" y="0"/>
                </a:lnTo>
                <a:close/>
              </a:path>
            </a:pathLst>
          </a:custGeom>
          <a:ln w="12191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73163" y="773302"/>
            <a:ext cx="78105" cy="212725"/>
          </a:xfrm>
          <a:custGeom>
            <a:avLst/>
            <a:gdLst/>
            <a:ahLst/>
            <a:cxnLst/>
            <a:rect l="l" t="t" r="r" b="b"/>
            <a:pathLst>
              <a:path w="78104" h="212725">
                <a:moveTo>
                  <a:pt x="0" y="0"/>
                </a:moveTo>
                <a:lnTo>
                  <a:pt x="77596" y="0"/>
                </a:lnTo>
                <a:lnTo>
                  <a:pt x="77596" y="212725"/>
                </a:lnTo>
                <a:lnTo>
                  <a:pt x="27304" y="212725"/>
                </a:lnTo>
                <a:lnTo>
                  <a:pt x="27304" y="40639"/>
                </a:lnTo>
                <a:lnTo>
                  <a:pt x="0" y="4063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10451" y="773302"/>
            <a:ext cx="78105" cy="212725"/>
          </a:xfrm>
          <a:custGeom>
            <a:avLst/>
            <a:gdLst/>
            <a:ahLst/>
            <a:cxnLst/>
            <a:rect l="l" t="t" r="r" b="b"/>
            <a:pathLst>
              <a:path w="78104" h="212725">
                <a:moveTo>
                  <a:pt x="0" y="0"/>
                </a:moveTo>
                <a:lnTo>
                  <a:pt x="77597" y="0"/>
                </a:lnTo>
                <a:lnTo>
                  <a:pt x="77597" y="212725"/>
                </a:lnTo>
                <a:lnTo>
                  <a:pt x="27304" y="212725"/>
                </a:lnTo>
                <a:lnTo>
                  <a:pt x="27304" y="40639"/>
                </a:lnTo>
                <a:lnTo>
                  <a:pt x="0" y="40639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1647" y="773302"/>
            <a:ext cx="313690" cy="217170"/>
          </a:xfrm>
          <a:custGeom>
            <a:avLst/>
            <a:gdLst/>
            <a:ahLst/>
            <a:cxnLst/>
            <a:rect l="l" t="t" r="r" b="b"/>
            <a:pathLst>
              <a:path w="313690" h="217169">
                <a:moveTo>
                  <a:pt x="0" y="0"/>
                </a:moveTo>
                <a:lnTo>
                  <a:pt x="52197" y="0"/>
                </a:lnTo>
                <a:lnTo>
                  <a:pt x="94996" y="126873"/>
                </a:lnTo>
                <a:lnTo>
                  <a:pt x="147066" y="0"/>
                </a:lnTo>
                <a:lnTo>
                  <a:pt x="164973" y="0"/>
                </a:lnTo>
                <a:lnTo>
                  <a:pt x="218821" y="127762"/>
                </a:lnTo>
                <a:lnTo>
                  <a:pt x="264795" y="0"/>
                </a:lnTo>
                <a:lnTo>
                  <a:pt x="313690" y="0"/>
                </a:lnTo>
                <a:lnTo>
                  <a:pt x="233299" y="216788"/>
                </a:lnTo>
                <a:lnTo>
                  <a:pt x="215137" y="216788"/>
                </a:lnTo>
                <a:lnTo>
                  <a:pt x="156718" y="85979"/>
                </a:lnTo>
                <a:lnTo>
                  <a:pt x="98551" y="216788"/>
                </a:lnTo>
                <a:lnTo>
                  <a:pt x="80263" y="21678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95082" y="769238"/>
            <a:ext cx="208279" cy="220979"/>
          </a:xfrm>
          <a:custGeom>
            <a:avLst/>
            <a:gdLst/>
            <a:ahLst/>
            <a:cxnLst/>
            <a:rect l="l" t="t" r="r" b="b"/>
            <a:pathLst>
              <a:path w="208279" h="220980">
                <a:moveTo>
                  <a:pt x="105791" y="0"/>
                </a:moveTo>
                <a:lnTo>
                  <a:pt x="147510" y="6937"/>
                </a:lnTo>
                <a:lnTo>
                  <a:pt x="180086" y="27686"/>
                </a:lnTo>
                <a:lnTo>
                  <a:pt x="206285" y="77585"/>
                </a:lnTo>
                <a:lnTo>
                  <a:pt x="208025" y="98044"/>
                </a:lnTo>
                <a:lnTo>
                  <a:pt x="207766" y="103189"/>
                </a:lnTo>
                <a:lnTo>
                  <a:pt x="206994" y="109489"/>
                </a:lnTo>
                <a:lnTo>
                  <a:pt x="205722" y="116957"/>
                </a:lnTo>
                <a:lnTo>
                  <a:pt x="203962" y="125602"/>
                </a:lnTo>
                <a:lnTo>
                  <a:pt x="51943" y="125602"/>
                </a:lnTo>
                <a:lnTo>
                  <a:pt x="53536" y="137632"/>
                </a:lnTo>
                <a:lnTo>
                  <a:pt x="78126" y="171340"/>
                </a:lnTo>
                <a:lnTo>
                  <a:pt x="112649" y="179324"/>
                </a:lnTo>
                <a:lnTo>
                  <a:pt x="128654" y="178206"/>
                </a:lnTo>
                <a:lnTo>
                  <a:pt x="142589" y="174863"/>
                </a:lnTo>
                <a:lnTo>
                  <a:pt x="154475" y="169304"/>
                </a:lnTo>
                <a:lnTo>
                  <a:pt x="164338" y="161544"/>
                </a:lnTo>
                <a:lnTo>
                  <a:pt x="183642" y="199516"/>
                </a:lnTo>
                <a:lnTo>
                  <a:pt x="168900" y="208851"/>
                </a:lnTo>
                <a:lnTo>
                  <a:pt x="150955" y="215518"/>
                </a:lnTo>
                <a:lnTo>
                  <a:pt x="129795" y="219519"/>
                </a:lnTo>
                <a:lnTo>
                  <a:pt x="105410" y="220852"/>
                </a:lnTo>
                <a:lnTo>
                  <a:pt x="82309" y="219067"/>
                </a:lnTo>
                <a:lnTo>
                  <a:pt x="43777" y="204779"/>
                </a:lnTo>
                <a:lnTo>
                  <a:pt x="15966" y="176603"/>
                </a:lnTo>
                <a:lnTo>
                  <a:pt x="1781" y="136824"/>
                </a:lnTo>
                <a:lnTo>
                  <a:pt x="0" y="112649"/>
                </a:lnTo>
                <a:lnTo>
                  <a:pt x="1950" y="88767"/>
                </a:lnTo>
                <a:lnTo>
                  <a:pt x="17520" y="48051"/>
                </a:lnTo>
                <a:lnTo>
                  <a:pt x="47426" y="17573"/>
                </a:lnTo>
                <a:lnTo>
                  <a:pt x="84764" y="1952"/>
                </a:lnTo>
                <a:lnTo>
                  <a:pt x="105791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46341" y="769238"/>
            <a:ext cx="186690" cy="217170"/>
          </a:xfrm>
          <a:custGeom>
            <a:avLst/>
            <a:gdLst/>
            <a:ahLst/>
            <a:cxnLst/>
            <a:rect l="l" t="t" r="r" b="b"/>
            <a:pathLst>
              <a:path w="186690" h="217169">
                <a:moveTo>
                  <a:pt x="104648" y="0"/>
                </a:moveTo>
                <a:lnTo>
                  <a:pt x="152636" y="12858"/>
                </a:lnTo>
                <a:lnTo>
                  <a:pt x="181054" y="50069"/>
                </a:lnTo>
                <a:lnTo>
                  <a:pt x="186562" y="86233"/>
                </a:lnTo>
                <a:lnTo>
                  <a:pt x="186562" y="216788"/>
                </a:lnTo>
                <a:lnTo>
                  <a:pt x="136905" y="216788"/>
                </a:lnTo>
                <a:lnTo>
                  <a:pt x="136905" y="93852"/>
                </a:lnTo>
                <a:lnTo>
                  <a:pt x="136243" y="81158"/>
                </a:lnTo>
                <a:lnTo>
                  <a:pt x="112696" y="44672"/>
                </a:lnTo>
                <a:lnTo>
                  <a:pt x="92328" y="41528"/>
                </a:lnTo>
                <a:lnTo>
                  <a:pt x="85089" y="41528"/>
                </a:lnTo>
                <a:lnTo>
                  <a:pt x="77342" y="43687"/>
                </a:lnTo>
                <a:lnTo>
                  <a:pt x="69087" y="47751"/>
                </a:lnTo>
                <a:lnTo>
                  <a:pt x="60705" y="51815"/>
                </a:lnTo>
                <a:lnTo>
                  <a:pt x="54355" y="56896"/>
                </a:lnTo>
                <a:lnTo>
                  <a:pt x="49656" y="62991"/>
                </a:lnTo>
                <a:lnTo>
                  <a:pt x="49656" y="216788"/>
                </a:lnTo>
                <a:lnTo>
                  <a:pt x="0" y="216788"/>
                </a:lnTo>
                <a:lnTo>
                  <a:pt x="0" y="4063"/>
                </a:lnTo>
                <a:lnTo>
                  <a:pt x="35813" y="4063"/>
                </a:lnTo>
                <a:lnTo>
                  <a:pt x="44830" y="23875"/>
                </a:lnTo>
                <a:lnTo>
                  <a:pt x="56213" y="13448"/>
                </a:lnTo>
                <a:lnTo>
                  <a:pt x="69976" y="5984"/>
                </a:lnTo>
                <a:lnTo>
                  <a:pt x="86121" y="1498"/>
                </a:lnTo>
                <a:lnTo>
                  <a:pt x="10464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16675" y="769238"/>
            <a:ext cx="149860" cy="220979"/>
          </a:xfrm>
          <a:custGeom>
            <a:avLst/>
            <a:gdLst/>
            <a:ahLst/>
            <a:cxnLst/>
            <a:rect l="l" t="t" r="r" b="b"/>
            <a:pathLst>
              <a:path w="149859" h="220980">
                <a:moveTo>
                  <a:pt x="74929" y="0"/>
                </a:moveTo>
                <a:lnTo>
                  <a:pt x="91263" y="948"/>
                </a:lnTo>
                <a:lnTo>
                  <a:pt x="107108" y="3778"/>
                </a:lnTo>
                <a:lnTo>
                  <a:pt x="122453" y="8465"/>
                </a:lnTo>
                <a:lnTo>
                  <a:pt x="137286" y="14986"/>
                </a:lnTo>
                <a:lnTo>
                  <a:pt x="123063" y="53466"/>
                </a:lnTo>
                <a:lnTo>
                  <a:pt x="114085" y="47392"/>
                </a:lnTo>
                <a:lnTo>
                  <a:pt x="103536" y="43068"/>
                </a:lnTo>
                <a:lnTo>
                  <a:pt x="91416" y="40483"/>
                </a:lnTo>
                <a:lnTo>
                  <a:pt x="77724" y="39624"/>
                </a:lnTo>
                <a:lnTo>
                  <a:pt x="66315" y="40909"/>
                </a:lnTo>
                <a:lnTo>
                  <a:pt x="58181" y="44767"/>
                </a:lnTo>
                <a:lnTo>
                  <a:pt x="53310" y="51196"/>
                </a:lnTo>
                <a:lnTo>
                  <a:pt x="51688" y="60198"/>
                </a:lnTo>
                <a:lnTo>
                  <a:pt x="51688" y="65659"/>
                </a:lnTo>
                <a:lnTo>
                  <a:pt x="83986" y="87342"/>
                </a:lnTo>
                <a:lnTo>
                  <a:pt x="96774" y="92583"/>
                </a:lnTo>
                <a:lnTo>
                  <a:pt x="109799" y="98393"/>
                </a:lnTo>
                <a:lnTo>
                  <a:pt x="142567" y="127490"/>
                </a:lnTo>
                <a:lnTo>
                  <a:pt x="149478" y="157225"/>
                </a:lnTo>
                <a:lnTo>
                  <a:pt x="148099" y="171223"/>
                </a:lnTo>
                <a:lnTo>
                  <a:pt x="127507" y="203835"/>
                </a:lnTo>
                <a:lnTo>
                  <a:pt x="85699" y="219783"/>
                </a:lnTo>
                <a:lnTo>
                  <a:pt x="67817" y="220852"/>
                </a:lnTo>
                <a:lnTo>
                  <a:pt x="57695" y="220618"/>
                </a:lnTo>
                <a:lnTo>
                  <a:pt x="19097" y="212042"/>
                </a:lnTo>
                <a:lnTo>
                  <a:pt x="888" y="203073"/>
                </a:lnTo>
                <a:lnTo>
                  <a:pt x="18541" y="163575"/>
                </a:lnTo>
                <a:lnTo>
                  <a:pt x="30043" y="171317"/>
                </a:lnTo>
                <a:lnTo>
                  <a:pt x="42259" y="176831"/>
                </a:lnTo>
                <a:lnTo>
                  <a:pt x="55189" y="180131"/>
                </a:lnTo>
                <a:lnTo>
                  <a:pt x="68834" y="181228"/>
                </a:lnTo>
                <a:lnTo>
                  <a:pt x="81502" y="179943"/>
                </a:lnTo>
                <a:lnTo>
                  <a:pt x="90551" y="176085"/>
                </a:lnTo>
                <a:lnTo>
                  <a:pt x="95980" y="169656"/>
                </a:lnTo>
                <a:lnTo>
                  <a:pt x="97790" y="160655"/>
                </a:lnTo>
                <a:lnTo>
                  <a:pt x="97790" y="152526"/>
                </a:lnTo>
                <a:lnTo>
                  <a:pt x="66667" y="127500"/>
                </a:lnTo>
                <a:lnTo>
                  <a:pt x="55117" y="122427"/>
                </a:lnTo>
                <a:lnTo>
                  <a:pt x="31021" y="109854"/>
                </a:lnTo>
                <a:lnTo>
                  <a:pt x="13795" y="94995"/>
                </a:lnTo>
                <a:lnTo>
                  <a:pt x="3450" y="77850"/>
                </a:lnTo>
                <a:lnTo>
                  <a:pt x="0" y="58420"/>
                </a:lnTo>
                <a:lnTo>
                  <a:pt x="1329" y="45390"/>
                </a:lnTo>
                <a:lnTo>
                  <a:pt x="32371" y="8733"/>
                </a:lnTo>
                <a:lnTo>
                  <a:pt x="59283" y="974"/>
                </a:lnTo>
                <a:lnTo>
                  <a:pt x="74929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97293" y="69075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8" y="0"/>
                </a:moveTo>
                <a:lnTo>
                  <a:pt x="36702" y="0"/>
                </a:lnTo>
                <a:lnTo>
                  <a:pt x="43560" y="2921"/>
                </a:lnTo>
                <a:lnTo>
                  <a:pt x="49149" y="8509"/>
                </a:lnTo>
                <a:lnTo>
                  <a:pt x="54736" y="14097"/>
                </a:lnTo>
                <a:lnTo>
                  <a:pt x="57530" y="20955"/>
                </a:lnTo>
                <a:lnTo>
                  <a:pt x="57530" y="28829"/>
                </a:lnTo>
                <a:lnTo>
                  <a:pt x="57530" y="36830"/>
                </a:lnTo>
                <a:lnTo>
                  <a:pt x="54736" y="43561"/>
                </a:lnTo>
                <a:lnTo>
                  <a:pt x="49149" y="49275"/>
                </a:lnTo>
                <a:lnTo>
                  <a:pt x="43560" y="54863"/>
                </a:lnTo>
                <a:lnTo>
                  <a:pt x="36702" y="57658"/>
                </a:lnTo>
                <a:lnTo>
                  <a:pt x="28828" y="57658"/>
                </a:lnTo>
                <a:lnTo>
                  <a:pt x="20827" y="57658"/>
                </a:lnTo>
                <a:lnTo>
                  <a:pt x="14097" y="54863"/>
                </a:lnTo>
                <a:lnTo>
                  <a:pt x="8381" y="49275"/>
                </a:lnTo>
                <a:lnTo>
                  <a:pt x="2793" y="43561"/>
                </a:lnTo>
                <a:lnTo>
                  <a:pt x="0" y="36830"/>
                </a:lnTo>
                <a:lnTo>
                  <a:pt x="0" y="28829"/>
                </a:lnTo>
                <a:lnTo>
                  <a:pt x="0" y="20955"/>
                </a:lnTo>
                <a:lnTo>
                  <a:pt x="2793" y="14097"/>
                </a:lnTo>
                <a:lnTo>
                  <a:pt x="8381" y="8509"/>
                </a:lnTo>
                <a:lnTo>
                  <a:pt x="14097" y="2921"/>
                </a:lnTo>
                <a:lnTo>
                  <a:pt x="20827" y="0"/>
                </a:lnTo>
                <a:lnTo>
                  <a:pt x="2882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4581" y="69075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8" y="0"/>
                </a:moveTo>
                <a:lnTo>
                  <a:pt x="36702" y="0"/>
                </a:lnTo>
                <a:lnTo>
                  <a:pt x="43561" y="2921"/>
                </a:lnTo>
                <a:lnTo>
                  <a:pt x="49149" y="8509"/>
                </a:lnTo>
                <a:lnTo>
                  <a:pt x="54737" y="14097"/>
                </a:lnTo>
                <a:lnTo>
                  <a:pt x="57530" y="20955"/>
                </a:lnTo>
                <a:lnTo>
                  <a:pt x="57530" y="28829"/>
                </a:lnTo>
                <a:lnTo>
                  <a:pt x="57530" y="36830"/>
                </a:lnTo>
                <a:lnTo>
                  <a:pt x="54737" y="43561"/>
                </a:lnTo>
                <a:lnTo>
                  <a:pt x="49149" y="49275"/>
                </a:lnTo>
                <a:lnTo>
                  <a:pt x="43561" y="54863"/>
                </a:lnTo>
                <a:lnTo>
                  <a:pt x="36702" y="57658"/>
                </a:lnTo>
                <a:lnTo>
                  <a:pt x="28828" y="57658"/>
                </a:lnTo>
                <a:lnTo>
                  <a:pt x="20827" y="57658"/>
                </a:lnTo>
                <a:lnTo>
                  <a:pt x="14097" y="54863"/>
                </a:lnTo>
                <a:lnTo>
                  <a:pt x="8382" y="49275"/>
                </a:lnTo>
                <a:lnTo>
                  <a:pt x="2794" y="43561"/>
                </a:lnTo>
                <a:lnTo>
                  <a:pt x="0" y="36830"/>
                </a:lnTo>
                <a:lnTo>
                  <a:pt x="0" y="28829"/>
                </a:lnTo>
                <a:lnTo>
                  <a:pt x="0" y="20955"/>
                </a:lnTo>
                <a:lnTo>
                  <a:pt x="2794" y="14097"/>
                </a:lnTo>
                <a:lnTo>
                  <a:pt x="8382" y="8509"/>
                </a:lnTo>
                <a:lnTo>
                  <a:pt x="14097" y="2921"/>
                </a:lnTo>
                <a:lnTo>
                  <a:pt x="20827" y="0"/>
                </a:lnTo>
                <a:lnTo>
                  <a:pt x="2882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55664" y="686434"/>
            <a:ext cx="83185" cy="58419"/>
          </a:xfrm>
          <a:custGeom>
            <a:avLst/>
            <a:gdLst/>
            <a:ahLst/>
            <a:cxnLst/>
            <a:rect l="l" t="t" r="r" b="b"/>
            <a:pathLst>
              <a:path w="83184" h="58420">
                <a:moveTo>
                  <a:pt x="33527" y="0"/>
                </a:moveTo>
                <a:lnTo>
                  <a:pt x="82677" y="0"/>
                </a:lnTo>
                <a:lnTo>
                  <a:pt x="37719" y="58165"/>
                </a:lnTo>
                <a:lnTo>
                  <a:pt x="0" y="58165"/>
                </a:lnTo>
                <a:lnTo>
                  <a:pt x="33527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32054" y="1451609"/>
            <a:ext cx="6540500" cy="4447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spc="-25" dirty="0">
                <a:solidFill>
                  <a:srgbClr val="0D0D0D"/>
                </a:solidFill>
                <a:latin typeface="Trebuchet MS"/>
                <a:cs typeface="Trebuchet MS"/>
              </a:rPr>
              <a:t>Faza </a:t>
            </a:r>
            <a:r>
              <a:rPr sz="2000" b="1" spc="-10" dirty="0">
                <a:solidFill>
                  <a:srgbClr val="0D0D0D"/>
                </a:solidFill>
                <a:latin typeface="Trebuchet MS"/>
                <a:cs typeface="Trebuchet MS"/>
              </a:rPr>
              <a:t>I. </a:t>
            </a:r>
            <a:r>
              <a:rPr sz="2000" spc="-15" dirty="0">
                <a:solidFill>
                  <a:srgbClr val="0D0D0D"/>
                </a:solidFill>
                <a:latin typeface="Trebuchet MS"/>
                <a:cs typeface="Trebuchet MS"/>
              </a:rPr>
              <a:t>Pierwsze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ognisko ASF </a:t>
            </a:r>
            <a:r>
              <a:rPr sz="2000" dirty="0" err="1">
                <a:solidFill>
                  <a:srgbClr val="0D0D0D"/>
                </a:solidFill>
                <a:latin typeface="Trebuchet MS"/>
                <a:cs typeface="Trebuchet MS"/>
              </a:rPr>
              <a:t>stwierdzono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 smtClean="0">
                <a:solidFill>
                  <a:srgbClr val="0D0D0D"/>
                </a:solidFill>
                <a:latin typeface="Trebuchet MS"/>
                <a:cs typeface="Trebuchet MS"/>
              </a:rPr>
              <a:t>21.07.2014</a:t>
            </a:r>
            <a:r>
              <a:rPr lang="pl-PL" sz="2000" dirty="0" smtClean="0">
                <a:solidFill>
                  <a:srgbClr val="0D0D0D"/>
                </a:solidFill>
                <a:latin typeface="Trebuchet MS"/>
                <a:cs typeface="Trebuchet MS"/>
              </a:rPr>
              <a:t>r.</a:t>
            </a:r>
            <a:r>
              <a:rPr sz="2000" dirty="0" smtClean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lang="pl-PL" sz="2000" spc="-130" dirty="0">
                <a:solidFill>
                  <a:srgbClr val="0D0D0D"/>
                </a:solidFill>
                <a:latin typeface="Trebuchet MS"/>
                <a:cs typeface="Trebuchet MS"/>
              </a:rPr>
              <a:t/>
            </a:r>
            <a:br>
              <a:rPr lang="pl-PL" sz="2000" spc="-130" dirty="0">
                <a:solidFill>
                  <a:srgbClr val="0D0D0D"/>
                </a:solidFill>
                <a:latin typeface="Trebuchet MS"/>
                <a:cs typeface="Trebuchet MS"/>
              </a:rPr>
            </a:br>
            <a:r>
              <a:rPr sz="2000" dirty="0" smtClean="0">
                <a:solidFill>
                  <a:srgbClr val="0D0D0D"/>
                </a:solidFill>
                <a:latin typeface="Trebuchet MS"/>
                <a:cs typeface="Trebuchet MS"/>
              </a:rPr>
              <a:t>W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okresie kolejnych 5 </a:t>
            </a:r>
            <a:r>
              <a:rPr sz="2000" spc="-25" dirty="0">
                <a:solidFill>
                  <a:srgbClr val="0D0D0D"/>
                </a:solidFill>
                <a:latin typeface="Trebuchet MS"/>
                <a:cs typeface="Trebuchet MS"/>
              </a:rPr>
              <a:t>miesięcy,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do 31.01.2015 </a:t>
            </a:r>
            <a:r>
              <a:rPr sz="2000" spc="-90" dirty="0">
                <a:solidFill>
                  <a:srgbClr val="0D0D0D"/>
                </a:solidFill>
                <a:latin typeface="Trebuchet MS"/>
                <a:cs typeface="Trebuchet MS"/>
              </a:rPr>
              <a:t>r., 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stwierdzono 2 następne ogniska. Ognisko najbardziej  wysunięte na zachód zlokalizowane było 9 km</a:t>
            </a:r>
            <a:r>
              <a:rPr sz="2000" spc="-140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od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granicy z</a:t>
            </a:r>
            <a:r>
              <a:rPr sz="2000" spc="-105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Białorusią.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W 2 ogniskach źródłem wirusa były dziki w</a:t>
            </a:r>
            <a:r>
              <a:rPr sz="2000" spc="-135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0D0D0D"/>
                </a:solidFill>
                <a:latin typeface="Trebuchet MS"/>
                <a:cs typeface="Trebuchet MS"/>
              </a:rPr>
              <a:t>III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(najprawdopodobniej) </a:t>
            </a:r>
            <a:r>
              <a:rPr sz="2000" spc="-35" dirty="0">
                <a:solidFill>
                  <a:srgbClr val="0D0D0D"/>
                </a:solidFill>
                <a:latin typeface="Trebuchet MS"/>
                <a:cs typeface="Trebuchet MS"/>
              </a:rPr>
              <a:t>wędliny,</a:t>
            </a:r>
            <a:r>
              <a:rPr sz="2000" spc="-80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przywiezione</a:t>
            </a:r>
            <a:endParaRPr sz="2000" dirty="0">
              <a:latin typeface="Trebuchet MS"/>
              <a:cs typeface="Trebuchet MS"/>
            </a:endParaRPr>
          </a:p>
          <a:p>
            <a:pPr marL="12700" marR="565150">
              <a:lnSpc>
                <a:spcPct val="100000"/>
              </a:lnSpc>
            </a:pP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z Białorusi do </a:t>
            </a:r>
            <a:r>
              <a:rPr sz="2000" spc="-15" dirty="0">
                <a:solidFill>
                  <a:srgbClr val="0D0D0D"/>
                </a:solidFill>
                <a:latin typeface="Trebuchet MS"/>
                <a:cs typeface="Trebuchet MS"/>
              </a:rPr>
              <a:t>Polski,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na prawosławne </a:t>
            </a:r>
            <a:r>
              <a:rPr sz="2000" spc="-5" dirty="0">
                <a:solidFill>
                  <a:srgbClr val="0D0D0D"/>
                </a:solidFill>
                <a:latin typeface="Trebuchet MS"/>
                <a:cs typeface="Trebuchet MS"/>
              </a:rPr>
              <a:t>Święta</a:t>
            </a:r>
            <a:r>
              <a:rPr sz="2000" spc="-95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Bożego  Narodzenia.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b="1" dirty="0" smtClean="0">
                <a:solidFill>
                  <a:srgbClr val="C00000"/>
                </a:solidFill>
                <a:latin typeface="Trebuchet MS"/>
                <a:cs typeface="Trebuchet MS"/>
              </a:rPr>
              <a:t>Od </a:t>
            </a:r>
            <a:r>
              <a:rPr sz="2000" b="1" spc="-5" dirty="0">
                <a:solidFill>
                  <a:srgbClr val="C00000"/>
                </a:solidFill>
                <a:latin typeface="Trebuchet MS"/>
                <a:cs typeface="Trebuchet MS"/>
              </a:rPr>
              <a:t>31.01.2015 </a:t>
            </a: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do</a:t>
            </a:r>
            <a:r>
              <a:rPr sz="2000" b="1" spc="-3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27.06.2016,</a:t>
            </a:r>
            <a:endParaRPr sz="2000" dirty="0">
              <a:solidFill>
                <a:srgbClr val="C0000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C00000"/>
                </a:solidFill>
                <a:latin typeface="Trebuchet MS"/>
                <a:cs typeface="Trebuchet MS"/>
              </a:rPr>
              <a:t>czyli przez </a:t>
            </a:r>
            <a:r>
              <a:rPr sz="2000" b="1" spc="-10" dirty="0">
                <a:solidFill>
                  <a:srgbClr val="C00000"/>
                </a:solidFill>
                <a:latin typeface="Trebuchet MS"/>
                <a:cs typeface="Trebuchet MS"/>
              </a:rPr>
              <a:t>prawie </a:t>
            </a: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18</a:t>
            </a:r>
            <a:r>
              <a:rPr sz="2000" b="1" spc="-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Trebuchet MS"/>
                <a:cs typeface="Trebuchet MS"/>
              </a:rPr>
              <a:t>m-cy</a:t>
            </a:r>
            <a:endParaRPr sz="2000" dirty="0">
              <a:solidFill>
                <a:srgbClr val="C00000"/>
              </a:solidFill>
              <a:latin typeface="Trebuchet MS"/>
              <a:cs typeface="Trebuchet MS"/>
            </a:endParaRPr>
          </a:p>
          <a:p>
            <a:pPr marL="12700" marR="3529965">
              <a:lnSpc>
                <a:spcPct val="112500"/>
              </a:lnSpc>
            </a:pP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nie stwierdzano w</a:t>
            </a:r>
            <a:r>
              <a:rPr sz="2000" b="1" spc="-14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spc="-15" dirty="0">
                <a:solidFill>
                  <a:srgbClr val="C00000"/>
                </a:solidFill>
                <a:latin typeface="Trebuchet MS"/>
                <a:cs typeface="Trebuchet MS"/>
              </a:rPr>
              <a:t>Polsce  </a:t>
            </a: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ognisk</a:t>
            </a:r>
            <a:r>
              <a:rPr sz="2000" b="1" spc="-21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spc="-60" dirty="0">
                <a:solidFill>
                  <a:srgbClr val="C00000"/>
                </a:solidFill>
                <a:latin typeface="Trebuchet MS"/>
                <a:cs typeface="Trebuchet MS"/>
              </a:rPr>
              <a:t>ASF.</a:t>
            </a:r>
            <a:endParaRPr sz="2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00855" y="4602479"/>
            <a:ext cx="2478024" cy="2255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95928" y="4797552"/>
            <a:ext cx="1889760" cy="1850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00215" y="2839211"/>
            <a:ext cx="2843783" cy="4018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97623" y="1289303"/>
            <a:ext cx="2246376" cy="2362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93377" y="1266788"/>
            <a:ext cx="1927859" cy="1773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7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7400" y="2060448"/>
            <a:ext cx="3276599" cy="4628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2335" y="3285743"/>
            <a:ext cx="2528316" cy="35722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460" y="1307846"/>
            <a:ext cx="7922895" cy="283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0D0D0D"/>
                </a:solidFill>
                <a:latin typeface="Trebuchet MS"/>
                <a:cs typeface="Trebuchet MS"/>
              </a:rPr>
              <a:t>Faza</a:t>
            </a:r>
            <a:r>
              <a:rPr sz="2000" b="1" spc="-95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0D0D0D"/>
                </a:solidFill>
                <a:latin typeface="Trebuchet MS"/>
                <a:cs typeface="Trebuchet MS"/>
              </a:rPr>
              <a:t>II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spc="-10" dirty="0">
                <a:solidFill>
                  <a:srgbClr val="0D0D0D"/>
                </a:solidFill>
                <a:latin typeface="Trebuchet MS"/>
                <a:cs typeface="Trebuchet MS"/>
              </a:rPr>
              <a:t>Rozpoczęła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się w populacji świń </a:t>
            </a:r>
            <a:r>
              <a:rPr sz="2000" b="1" dirty="0">
                <a:solidFill>
                  <a:srgbClr val="0D0D0D"/>
                </a:solidFill>
                <a:latin typeface="Trebuchet MS"/>
                <a:cs typeface="Trebuchet MS"/>
              </a:rPr>
              <a:t>27.06.2016 i trwała do</a:t>
            </a:r>
            <a:r>
              <a:rPr sz="2000" b="1" spc="-85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D0D0D"/>
                </a:solidFill>
                <a:latin typeface="Trebuchet MS"/>
                <a:cs typeface="Trebuchet MS"/>
              </a:rPr>
              <a:t>30.09.2016</a:t>
            </a:r>
            <a:endParaRPr sz="2000">
              <a:latin typeface="Trebuchet MS"/>
              <a:cs typeface="Trebuchet MS"/>
            </a:endParaRPr>
          </a:p>
          <a:p>
            <a:pPr marL="12700" marR="2269490">
              <a:lnSpc>
                <a:spcPct val="100000"/>
              </a:lnSpc>
            </a:pPr>
            <a:r>
              <a:rPr sz="2000" spc="5" dirty="0">
                <a:solidFill>
                  <a:srgbClr val="0D0D0D"/>
                </a:solidFill>
                <a:latin typeface="Trebuchet MS"/>
                <a:cs typeface="Trebuchet MS"/>
              </a:rPr>
              <a:t>W </a:t>
            </a:r>
            <a:r>
              <a:rPr sz="2000" spc="-5" dirty="0">
                <a:solidFill>
                  <a:srgbClr val="0D0D0D"/>
                </a:solidFill>
                <a:latin typeface="Trebuchet MS"/>
                <a:cs typeface="Trebuchet MS"/>
              </a:rPr>
              <a:t>tym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czasie </a:t>
            </a:r>
            <a:r>
              <a:rPr sz="2000" spc="-5" dirty="0">
                <a:solidFill>
                  <a:srgbClr val="0D0D0D"/>
                </a:solidFill>
                <a:latin typeface="Trebuchet MS"/>
                <a:cs typeface="Trebuchet MS"/>
              </a:rPr>
              <a:t>zarejestrowano </a:t>
            </a:r>
            <a:r>
              <a:rPr sz="2000" b="1" dirty="0">
                <a:solidFill>
                  <a:srgbClr val="0D0D0D"/>
                </a:solidFill>
                <a:latin typeface="Trebuchet MS"/>
                <a:cs typeface="Trebuchet MS"/>
              </a:rPr>
              <a:t>20 ognisk </a:t>
            </a:r>
            <a:r>
              <a:rPr sz="2000" spc="-35" dirty="0">
                <a:solidFill>
                  <a:srgbClr val="0D0D0D"/>
                </a:solidFill>
                <a:latin typeface="Trebuchet MS"/>
                <a:cs typeface="Trebuchet MS"/>
              </a:rPr>
              <a:t>choroby.  </a:t>
            </a:r>
            <a:r>
              <a:rPr sz="2000" spc="-5" dirty="0">
                <a:solidFill>
                  <a:srgbClr val="0D0D0D"/>
                </a:solidFill>
                <a:latin typeface="Trebuchet MS"/>
                <a:cs typeface="Trebuchet MS"/>
              </a:rPr>
              <a:t>Krytyczne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i najprawdopodobniej dające</a:t>
            </a:r>
            <a:r>
              <a:rPr sz="2000" spc="-90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początek  tej fazie, było ognisko zlokalizowane </a:t>
            </a:r>
            <a:r>
              <a:rPr sz="2000" b="1" dirty="0">
                <a:solidFill>
                  <a:srgbClr val="0D0D0D"/>
                </a:solidFill>
                <a:latin typeface="Trebuchet MS"/>
                <a:cs typeface="Trebuchet MS"/>
              </a:rPr>
              <a:t>we wsi  </a:t>
            </a:r>
            <a:r>
              <a:rPr sz="2000" b="1" spc="-5" dirty="0">
                <a:solidFill>
                  <a:srgbClr val="0D0D0D"/>
                </a:solidFill>
                <a:latin typeface="Trebuchet MS"/>
                <a:cs typeface="Trebuchet MS"/>
              </a:rPr>
              <a:t>Bielszczyzna </a:t>
            </a:r>
            <a:r>
              <a:rPr sz="2000" b="1" dirty="0">
                <a:solidFill>
                  <a:srgbClr val="0D0D0D"/>
                </a:solidFill>
                <a:latin typeface="Trebuchet MS"/>
                <a:cs typeface="Trebuchet MS"/>
              </a:rPr>
              <a:t>w powiecie </a:t>
            </a:r>
            <a:r>
              <a:rPr sz="2000" b="1" spc="-10" dirty="0">
                <a:solidFill>
                  <a:srgbClr val="0D0D0D"/>
                </a:solidFill>
                <a:latin typeface="Trebuchet MS"/>
                <a:cs typeface="Trebuchet MS"/>
              </a:rPr>
              <a:t>Hajnówka</a:t>
            </a:r>
            <a:r>
              <a:rPr sz="2000" b="1" spc="-55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D0D0D"/>
                </a:solidFill>
                <a:latin typeface="Trebuchet MS"/>
                <a:cs typeface="Trebuchet MS"/>
              </a:rPr>
              <a:t>(IV)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D0D0D"/>
                </a:solidFill>
                <a:latin typeface="Trebuchet MS"/>
                <a:cs typeface="Trebuchet MS"/>
              </a:rPr>
              <a:t>Zachorowania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stwierdzono w</a:t>
            </a:r>
            <a:r>
              <a:rPr sz="2000" spc="-114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0D0D0D"/>
                </a:solidFill>
                <a:latin typeface="Trebuchet MS"/>
                <a:cs typeface="Trebuchet MS"/>
              </a:rPr>
              <a:t>chlewni,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liczącej prawie 40</a:t>
            </a:r>
            <a:r>
              <a:rPr sz="2000" spc="-114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loch,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łącznie 270</a:t>
            </a:r>
            <a:r>
              <a:rPr sz="2000" spc="-105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D0D0D"/>
                </a:solidFill>
                <a:latin typeface="Trebuchet MS"/>
                <a:cs typeface="Trebuchet MS"/>
              </a:rPr>
              <a:t>świń).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304" y="4814314"/>
            <a:ext cx="3276600" cy="1952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841" y="757427"/>
            <a:ext cx="5042852" cy="3916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41364" y="941727"/>
            <a:ext cx="105410" cy="0"/>
          </a:xfrm>
          <a:custGeom>
            <a:avLst/>
            <a:gdLst/>
            <a:ahLst/>
            <a:cxnLst/>
            <a:rect l="l" t="t" r="r" b="b"/>
            <a:pathLst>
              <a:path w="105410">
                <a:moveTo>
                  <a:pt x="0" y="0"/>
                </a:moveTo>
                <a:lnTo>
                  <a:pt x="105103" y="0"/>
                </a:lnTo>
              </a:path>
            </a:pathLst>
          </a:custGeom>
          <a:ln w="46691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41364" y="918381"/>
            <a:ext cx="105410" cy="46990"/>
          </a:xfrm>
          <a:custGeom>
            <a:avLst/>
            <a:gdLst/>
            <a:ahLst/>
            <a:cxnLst/>
            <a:rect l="l" t="t" r="r" b="b"/>
            <a:pathLst>
              <a:path w="105410" h="46990">
                <a:moveTo>
                  <a:pt x="0" y="46691"/>
                </a:moveTo>
                <a:lnTo>
                  <a:pt x="105103" y="46691"/>
                </a:lnTo>
                <a:lnTo>
                  <a:pt x="105103" y="0"/>
                </a:lnTo>
                <a:lnTo>
                  <a:pt x="0" y="0"/>
                </a:lnTo>
                <a:lnTo>
                  <a:pt x="0" y="46691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03872" y="759968"/>
            <a:ext cx="1186815" cy="304165"/>
          </a:xfrm>
          <a:custGeom>
            <a:avLst/>
            <a:gdLst/>
            <a:ahLst/>
            <a:cxnLst/>
            <a:rect l="l" t="t" r="r" b="b"/>
            <a:pathLst>
              <a:path w="1186815" h="304165">
                <a:moveTo>
                  <a:pt x="1084072" y="82804"/>
                </a:moveTo>
                <a:lnTo>
                  <a:pt x="1043701" y="90614"/>
                </a:lnTo>
                <a:lnTo>
                  <a:pt x="1009523" y="114046"/>
                </a:lnTo>
                <a:lnTo>
                  <a:pt x="986202" y="150050"/>
                </a:lnTo>
                <a:lnTo>
                  <a:pt x="978407" y="195580"/>
                </a:lnTo>
                <a:lnTo>
                  <a:pt x="980172" y="219682"/>
                </a:lnTo>
                <a:lnTo>
                  <a:pt x="994320" y="259409"/>
                </a:lnTo>
                <a:lnTo>
                  <a:pt x="1022183" y="287583"/>
                </a:lnTo>
                <a:lnTo>
                  <a:pt x="1060664" y="301871"/>
                </a:lnTo>
                <a:lnTo>
                  <a:pt x="1083691" y="303657"/>
                </a:lnTo>
                <a:lnTo>
                  <a:pt x="1108096" y="302323"/>
                </a:lnTo>
                <a:lnTo>
                  <a:pt x="1129299" y="298323"/>
                </a:lnTo>
                <a:lnTo>
                  <a:pt x="1147288" y="291655"/>
                </a:lnTo>
                <a:lnTo>
                  <a:pt x="1162050" y="282321"/>
                </a:lnTo>
                <a:lnTo>
                  <a:pt x="1151784" y="262128"/>
                </a:lnTo>
                <a:lnTo>
                  <a:pt x="1091056" y="262128"/>
                </a:lnTo>
                <a:lnTo>
                  <a:pt x="1078146" y="261246"/>
                </a:lnTo>
                <a:lnTo>
                  <a:pt x="1040653" y="240214"/>
                </a:lnTo>
                <a:lnTo>
                  <a:pt x="1030224" y="208407"/>
                </a:lnTo>
                <a:lnTo>
                  <a:pt x="1182243" y="208407"/>
                </a:lnTo>
                <a:lnTo>
                  <a:pt x="1184076" y="199761"/>
                </a:lnTo>
                <a:lnTo>
                  <a:pt x="1185386" y="192293"/>
                </a:lnTo>
                <a:lnTo>
                  <a:pt x="1186172" y="185993"/>
                </a:lnTo>
                <a:lnTo>
                  <a:pt x="1186433" y="180848"/>
                </a:lnTo>
                <a:lnTo>
                  <a:pt x="1185599" y="171069"/>
                </a:lnTo>
                <a:lnTo>
                  <a:pt x="1032001" y="171069"/>
                </a:lnTo>
                <a:lnTo>
                  <a:pt x="1039223" y="150639"/>
                </a:lnTo>
                <a:lnTo>
                  <a:pt x="1050432" y="136032"/>
                </a:lnTo>
                <a:lnTo>
                  <a:pt x="1065666" y="127259"/>
                </a:lnTo>
                <a:lnTo>
                  <a:pt x="1084960" y="124333"/>
                </a:lnTo>
                <a:lnTo>
                  <a:pt x="1169915" y="124333"/>
                </a:lnTo>
                <a:lnTo>
                  <a:pt x="1158367" y="110490"/>
                </a:lnTo>
                <a:lnTo>
                  <a:pt x="1143222" y="98395"/>
                </a:lnTo>
                <a:lnTo>
                  <a:pt x="1125791" y="89741"/>
                </a:lnTo>
                <a:lnTo>
                  <a:pt x="1106074" y="84540"/>
                </a:lnTo>
                <a:lnTo>
                  <a:pt x="1084072" y="82804"/>
                </a:lnTo>
                <a:close/>
              </a:path>
              <a:path w="1186815" h="304165">
                <a:moveTo>
                  <a:pt x="1142746" y="244348"/>
                </a:moveTo>
                <a:lnTo>
                  <a:pt x="1132865" y="252108"/>
                </a:lnTo>
                <a:lnTo>
                  <a:pt x="1120949" y="257667"/>
                </a:lnTo>
                <a:lnTo>
                  <a:pt x="1107009" y="261010"/>
                </a:lnTo>
                <a:lnTo>
                  <a:pt x="1091056" y="262128"/>
                </a:lnTo>
                <a:lnTo>
                  <a:pt x="1151784" y="262128"/>
                </a:lnTo>
                <a:lnTo>
                  <a:pt x="1142746" y="244348"/>
                </a:lnTo>
                <a:close/>
              </a:path>
              <a:path w="1186815" h="304165">
                <a:moveTo>
                  <a:pt x="1169915" y="124333"/>
                </a:moveTo>
                <a:lnTo>
                  <a:pt x="1084960" y="124333"/>
                </a:lnTo>
                <a:lnTo>
                  <a:pt x="1105608" y="127259"/>
                </a:lnTo>
                <a:lnTo>
                  <a:pt x="1121076" y="136032"/>
                </a:lnTo>
                <a:lnTo>
                  <a:pt x="1131377" y="150639"/>
                </a:lnTo>
                <a:lnTo>
                  <a:pt x="1136523" y="171069"/>
                </a:lnTo>
                <a:lnTo>
                  <a:pt x="1185599" y="171069"/>
                </a:lnTo>
                <a:lnTo>
                  <a:pt x="1184691" y="160442"/>
                </a:lnTo>
                <a:lnTo>
                  <a:pt x="1179449" y="141906"/>
                </a:lnTo>
                <a:lnTo>
                  <a:pt x="1170682" y="125251"/>
                </a:lnTo>
                <a:lnTo>
                  <a:pt x="1169915" y="124333"/>
                </a:lnTo>
                <a:close/>
              </a:path>
              <a:path w="1186815" h="304165">
                <a:moveTo>
                  <a:pt x="933957" y="86868"/>
                </a:moveTo>
                <a:lnTo>
                  <a:pt x="856487" y="86868"/>
                </a:lnTo>
                <a:lnTo>
                  <a:pt x="856487" y="127508"/>
                </a:lnTo>
                <a:lnTo>
                  <a:pt x="883666" y="127508"/>
                </a:lnTo>
                <a:lnTo>
                  <a:pt x="883666" y="299593"/>
                </a:lnTo>
                <a:lnTo>
                  <a:pt x="933957" y="299593"/>
                </a:lnTo>
                <a:lnTo>
                  <a:pt x="933957" y="86868"/>
                </a:lnTo>
                <a:close/>
              </a:path>
              <a:path w="1186815" h="304165">
                <a:moveTo>
                  <a:pt x="571246" y="86868"/>
                </a:moveTo>
                <a:lnTo>
                  <a:pt x="493775" y="86868"/>
                </a:lnTo>
                <a:lnTo>
                  <a:pt x="493775" y="127508"/>
                </a:lnTo>
                <a:lnTo>
                  <a:pt x="520953" y="127508"/>
                </a:lnTo>
                <a:lnTo>
                  <a:pt x="520953" y="299593"/>
                </a:lnTo>
                <a:lnTo>
                  <a:pt x="571246" y="299593"/>
                </a:lnTo>
                <a:lnTo>
                  <a:pt x="571246" y="86868"/>
                </a:lnTo>
                <a:close/>
              </a:path>
              <a:path w="1186815" h="304165">
                <a:moveTo>
                  <a:pt x="217170" y="86868"/>
                </a:moveTo>
                <a:lnTo>
                  <a:pt x="164973" y="86868"/>
                </a:lnTo>
                <a:lnTo>
                  <a:pt x="245236" y="303657"/>
                </a:lnTo>
                <a:lnTo>
                  <a:pt x="263525" y="303657"/>
                </a:lnTo>
                <a:lnTo>
                  <a:pt x="303507" y="213741"/>
                </a:lnTo>
                <a:lnTo>
                  <a:pt x="259969" y="213741"/>
                </a:lnTo>
                <a:lnTo>
                  <a:pt x="217170" y="86868"/>
                </a:lnTo>
                <a:close/>
              </a:path>
              <a:path w="1186815" h="304165">
                <a:moveTo>
                  <a:pt x="366056" y="172847"/>
                </a:moveTo>
                <a:lnTo>
                  <a:pt x="321691" y="172847"/>
                </a:lnTo>
                <a:lnTo>
                  <a:pt x="380110" y="303657"/>
                </a:lnTo>
                <a:lnTo>
                  <a:pt x="398145" y="303657"/>
                </a:lnTo>
                <a:lnTo>
                  <a:pt x="431210" y="214630"/>
                </a:lnTo>
                <a:lnTo>
                  <a:pt x="383667" y="214630"/>
                </a:lnTo>
                <a:lnTo>
                  <a:pt x="366056" y="172847"/>
                </a:lnTo>
                <a:close/>
              </a:path>
              <a:path w="1186815" h="304165">
                <a:moveTo>
                  <a:pt x="478662" y="86868"/>
                </a:moveTo>
                <a:lnTo>
                  <a:pt x="429768" y="86868"/>
                </a:lnTo>
                <a:lnTo>
                  <a:pt x="383667" y="214630"/>
                </a:lnTo>
                <a:lnTo>
                  <a:pt x="431210" y="214630"/>
                </a:lnTo>
                <a:lnTo>
                  <a:pt x="478662" y="86868"/>
                </a:lnTo>
                <a:close/>
              </a:path>
              <a:path w="1186815" h="304165">
                <a:moveTo>
                  <a:pt x="329819" y="86868"/>
                </a:moveTo>
                <a:lnTo>
                  <a:pt x="311911" y="86868"/>
                </a:lnTo>
                <a:lnTo>
                  <a:pt x="259969" y="213741"/>
                </a:lnTo>
                <a:lnTo>
                  <a:pt x="303507" y="213741"/>
                </a:lnTo>
                <a:lnTo>
                  <a:pt x="321691" y="172847"/>
                </a:lnTo>
                <a:lnTo>
                  <a:pt x="366056" y="172847"/>
                </a:lnTo>
                <a:lnTo>
                  <a:pt x="329819" y="86868"/>
                </a:lnTo>
                <a:close/>
              </a:path>
              <a:path w="1186815" h="304165">
                <a:moveTo>
                  <a:pt x="665352" y="86868"/>
                </a:moveTo>
                <a:lnTo>
                  <a:pt x="629666" y="86868"/>
                </a:lnTo>
                <a:lnTo>
                  <a:pt x="629666" y="299593"/>
                </a:lnTo>
                <a:lnTo>
                  <a:pt x="679323" y="299593"/>
                </a:lnTo>
                <a:lnTo>
                  <a:pt x="679323" y="145796"/>
                </a:lnTo>
                <a:lnTo>
                  <a:pt x="683895" y="139700"/>
                </a:lnTo>
                <a:lnTo>
                  <a:pt x="690372" y="134620"/>
                </a:lnTo>
                <a:lnTo>
                  <a:pt x="706881" y="126492"/>
                </a:lnTo>
                <a:lnTo>
                  <a:pt x="714755" y="124333"/>
                </a:lnTo>
                <a:lnTo>
                  <a:pt x="806739" y="124333"/>
                </a:lnTo>
                <a:lnTo>
                  <a:pt x="803852" y="118137"/>
                </a:lnTo>
                <a:lnTo>
                  <a:pt x="795039" y="106680"/>
                </a:lnTo>
                <a:lnTo>
                  <a:pt x="674497" y="106680"/>
                </a:lnTo>
                <a:lnTo>
                  <a:pt x="665352" y="86868"/>
                </a:lnTo>
                <a:close/>
              </a:path>
              <a:path w="1186815" h="304165">
                <a:moveTo>
                  <a:pt x="806739" y="124333"/>
                </a:moveTo>
                <a:lnTo>
                  <a:pt x="721995" y="124333"/>
                </a:lnTo>
                <a:lnTo>
                  <a:pt x="732992" y="125118"/>
                </a:lnTo>
                <a:lnTo>
                  <a:pt x="742346" y="127476"/>
                </a:lnTo>
                <a:lnTo>
                  <a:pt x="765800" y="163962"/>
                </a:lnTo>
                <a:lnTo>
                  <a:pt x="766445" y="176657"/>
                </a:lnTo>
                <a:lnTo>
                  <a:pt x="766445" y="299593"/>
                </a:lnTo>
                <a:lnTo>
                  <a:pt x="816228" y="299593"/>
                </a:lnTo>
                <a:lnTo>
                  <a:pt x="816228" y="169037"/>
                </a:lnTo>
                <a:lnTo>
                  <a:pt x="814849" y="149848"/>
                </a:lnTo>
                <a:lnTo>
                  <a:pt x="810720" y="132873"/>
                </a:lnTo>
                <a:lnTo>
                  <a:pt x="806739" y="124333"/>
                </a:lnTo>
                <a:close/>
              </a:path>
              <a:path w="1186815" h="304165">
                <a:moveTo>
                  <a:pt x="734313" y="82804"/>
                </a:moveTo>
                <a:lnTo>
                  <a:pt x="715734" y="84302"/>
                </a:lnTo>
                <a:lnTo>
                  <a:pt x="699595" y="88788"/>
                </a:lnTo>
                <a:lnTo>
                  <a:pt x="685861" y="96252"/>
                </a:lnTo>
                <a:lnTo>
                  <a:pt x="674497" y="106680"/>
                </a:lnTo>
                <a:lnTo>
                  <a:pt x="795039" y="106680"/>
                </a:lnTo>
                <a:lnTo>
                  <a:pt x="752270" y="84232"/>
                </a:lnTo>
                <a:lnTo>
                  <a:pt x="734313" y="82804"/>
                </a:lnTo>
                <a:close/>
              </a:path>
              <a:path w="1186815" h="304165">
                <a:moveTo>
                  <a:pt x="18542" y="246380"/>
                </a:moveTo>
                <a:lnTo>
                  <a:pt x="761" y="285877"/>
                </a:lnTo>
                <a:lnTo>
                  <a:pt x="10384" y="290831"/>
                </a:lnTo>
                <a:lnTo>
                  <a:pt x="19065" y="294846"/>
                </a:lnTo>
                <a:lnTo>
                  <a:pt x="57693" y="303422"/>
                </a:lnTo>
                <a:lnTo>
                  <a:pt x="67818" y="303657"/>
                </a:lnTo>
                <a:lnTo>
                  <a:pt x="85681" y="302587"/>
                </a:lnTo>
                <a:lnTo>
                  <a:pt x="127507" y="286639"/>
                </a:lnTo>
                <a:lnTo>
                  <a:pt x="144781" y="264033"/>
                </a:lnTo>
                <a:lnTo>
                  <a:pt x="68706" y="264033"/>
                </a:lnTo>
                <a:lnTo>
                  <a:pt x="55064" y="262935"/>
                </a:lnTo>
                <a:lnTo>
                  <a:pt x="42148" y="259635"/>
                </a:lnTo>
                <a:lnTo>
                  <a:pt x="29970" y="254121"/>
                </a:lnTo>
                <a:lnTo>
                  <a:pt x="18542" y="246380"/>
                </a:lnTo>
                <a:close/>
              </a:path>
              <a:path w="1186815" h="304165">
                <a:moveTo>
                  <a:pt x="74929" y="82804"/>
                </a:moveTo>
                <a:lnTo>
                  <a:pt x="32317" y="91537"/>
                </a:lnTo>
                <a:lnTo>
                  <a:pt x="1311" y="128194"/>
                </a:lnTo>
                <a:lnTo>
                  <a:pt x="0" y="141224"/>
                </a:lnTo>
                <a:lnTo>
                  <a:pt x="3448" y="160654"/>
                </a:lnTo>
                <a:lnTo>
                  <a:pt x="13779" y="177800"/>
                </a:lnTo>
                <a:lnTo>
                  <a:pt x="30968" y="192659"/>
                </a:lnTo>
                <a:lnTo>
                  <a:pt x="54991" y="205232"/>
                </a:lnTo>
                <a:lnTo>
                  <a:pt x="66701" y="210347"/>
                </a:lnTo>
                <a:lnTo>
                  <a:pt x="76152" y="215042"/>
                </a:lnTo>
                <a:lnTo>
                  <a:pt x="83619" y="219448"/>
                </a:lnTo>
                <a:lnTo>
                  <a:pt x="89026" y="223520"/>
                </a:lnTo>
                <a:lnTo>
                  <a:pt x="94869" y="228727"/>
                </a:lnTo>
                <a:lnTo>
                  <a:pt x="97790" y="235331"/>
                </a:lnTo>
                <a:lnTo>
                  <a:pt x="97790" y="243459"/>
                </a:lnTo>
                <a:lnTo>
                  <a:pt x="95978" y="252460"/>
                </a:lnTo>
                <a:lnTo>
                  <a:pt x="90535" y="258889"/>
                </a:lnTo>
                <a:lnTo>
                  <a:pt x="81448" y="262747"/>
                </a:lnTo>
                <a:lnTo>
                  <a:pt x="68706" y="264033"/>
                </a:lnTo>
                <a:lnTo>
                  <a:pt x="144781" y="264033"/>
                </a:lnTo>
                <a:lnTo>
                  <a:pt x="148099" y="254027"/>
                </a:lnTo>
                <a:lnTo>
                  <a:pt x="149478" y="240030"/>
                </a:lnTo>
                <a:lnTo>
                  <a:pt x="148697" y="229310"/>
                </a:lnTo>
                <a:lnTo>
                  <a:pt x="129992" y="194532"/>
                </a:lnTo>
                <a:lnTo>
                  <a:pt x="96774" y="175387"/>
                </a:lnTo>
                <a:lnTo>
                  <a:pt x="83986" y="170146"/>
                </a:lnTo>
                <a:lnTo>
                  <a:pt x="73628" y="165465"/>
                </a:lnTo>
                <a:lnTo>
                  <a:pt x="65698" y="161331"/>
                </a:lnTo>
                <a:lnTo>
                  <a:pt x="60198" y="157734"/>
                </a:lnTo>
                <a:lnTo>
                  <a:pt x="54482" y="153416"/>
                </a:lnTo>
                <a:lnTo>
                  <a:pt x="51688" y="148462"/>
                </a:lnTo>
                <a:lnTo>
                  <a:pt x="51688" y="143129"/>
                </a:lnTo>
                <a:lnTo>
                  <a:pt x="53310" y="134054"/>
                </a:lnTo>
                <a:lnTo>
                  <a:pt x="58181" y="127587"/>
                </a:lnTo>
                <a:lnTo>
                  <a:pt x="66315" y="123715"/>
                </a:lnTo>
                <a:lnTo>
                  <a:pt x="77724" y="122428"/>
                </a:lnTo>
                <a:lnTo>
                  <a:pt x="128098" y="122428"/>
                </a:lnTo>
                <a:lnTo>
                  <a:pt x="137286" y="97790"/>
                </a:lnTo>
                <a:lnTo>
                  <a:pt x="122453" y="91269"/>
                </a:lnTo>
                <a:lnTo>
                  <a:pt x="107108" y="86582"/>
                </a:lnTo>
                <a:lnTo>
                  <a:pt x="91263" y="83752"/>
                </a:lnTo>
                <a:lnTo>
                  <a:pt x="74929" y="82804"/>
                </a:lnTo>
                <a:close/>
              </a:path>
              <a:path w="1186815" h="304165">
                <a:moveTo>
                  <a:pt x="128098" y="122428"/>
                </a:moveTo>
                <a:lnTo>
                  <a:pt x="77724" y="122428"/>
                </a:lnTo>
                <a:lnTo>
                  <a:pt x="91414" y="123287"/>
                </a:lnTo>
                <a:lnTo>
                  <a:pt x="103520" y="125872"/>
                </a:lnTo>
                <a:lnTo>
                  <a:pt x="114032" y="130196"/>
                </a:lnTo>
                <a:lnTo>
                  <a:pt x="122935" y="136271"/>
                </a:lnTo>
                <a:lnTo>
                  <a:pt x="128098" y="122428"/>
                </a:lnTo>
                <a:close/>
              </a:path>
              <a:path w="1186815" h="304165">
                <a:moveTo>
                  <a:pt x="917321" y="4445"/>
                </a:moveTo>
                <a:lnTo>
                  <a:pt x="901446" y="4445"/>
                </a:lnTo>
                <a:lnTo>
                  <a:pt x="894587" y="7239"/>
                </a:lnTo>
                <a:lnTo>
                  <a:pt x="883411" y="18415"/>
                </a:lnTo>
                <a:lnTo>
                  <a:pt x="880491" y="25273"/>
                </a:lnTo>
                <a:lnTo>
                  <a:pt x="880491" y="41148"/>
                </a:lnTo>
                <a:lnTo>
                  <a:pt x="883411" y="47879"/>
                </a:lnTo>
                <a:lnTo>
                  <a:pt x="889000" y="53594"/>
                </a:lnTo>
                <a:lnTo>
                  <a:pt x="894587" y="59182"/>
                </a:lnTo>
                <a:lnTo>
                  <a:pt x="901446" y="61976"/>
                </a:lnTo>
                <a:lnTo>
                  <a:pt x="917321" y="61976"/>
                </a:lnTo>
                <a:lnTo>
                  <a:pt x="924051" y="59182"/>
                </a:lnTo>
                <a:lnTo>
                  <a:pt x="929767" y="53594"/>
                </a:lnTo>
                <a:lnTo>
                  <a:pt x="935354" y="47879"/>
                </a:lnTo>
                <a:lnTo>
                  <a:pt x="938149" y="41148"/>
                </a:lnTo>
                <a:lnTo>
                  <a:pt x="938149" y="25273"/>
                </a:lnTo>
                <a:lnTo>
                  <a:pt x="935354" y="18415"/>
                </a:lnTo>
                <a:lnTo>
                  <a:pt x="929767" y="12827"/>
                </a:lnTo>
                <a:lnTo>
                  <a:pt x="924051" y="7239"/>
                </a:lnTo>
                <a:lnTo>
                  <a:pt x="917321" y="4445"/>
                </a:lnTo>
                <a:close/>
              </a:path>
              <a:path w="1186815" h="304165">
                <a:moveTo>
                  <a:pt x="554608" y="4445"/>
                </a:moveTo>
                <a:lnTo>
                  <a:pt x="538733" y="4445"/>
                </a:lnTo>
                <a:lnTo>
                  <a:pt x="531876" y="7239"/>
                </a:lnTo>
                <a:lnTo>
                  <a:pt x="520700" y="18415"/>
                </a:lnTo>
                <a:lnTo>
                  <a:pt x="517778" y="25273"/>
                </a:lnTo>
                <a:lnTo>
                  <a:pt x="517778" y="41148"/>
                </a:lnTo>
                <a:lnTo>
                  <a:pt x="520700" y="47879"/>
                </a:lnTo>
                <a:lnTo>
                  <a:pt x="526287" y="53594"/>
                </a:lnTo>
                <a:lnTo>
                  <a:pt x="531876" y="59182"/>
                </a:lnTo>
                <a:lnTo>
                  <a:pt x="538733" y="61976"/>
                </a:lnTo>
                <a:lnTo>
                  <a:pt x="554608" y="61976"/>
                </a:lnTo>
                <a:lnTo>
                  <a:pt x="561340" y="59182"/>
                </a:lnTo>
                <a:lnTo>
                  <a:pt x="567054" y="53594"/>
                </a:lnTo>
                <a:lnTo>
                  <a:pt x="572643" y="47879"/>
                </a:lnTo>
                <a:lnTo>
                  <a:pt x="575436" y="41148"/>
                </a:lnTo>
                <a:lnTo>
                  <a:pt x="575436" y="25273"/>
                </a:lnTo>
                <a:lnTo>
                  <a:pt x="572643" y="18415"/>
                </a:lnTo>
                <a:lnTo>
                  <a:pt x="567054" y="12827"/>
                </a:lnTo>
                <a:lnTo>
                  <a:pt x="561340" y="7239"/>
                </a:lnTo>
                <a:lnTo>
                  <a:pt x="554608" y="4445"/>
                </a:lnTo>
                <a:close/>
              </a:path>
              <a:path w="1186815" h="304165">
                <a:moveTo>
                  <a:pt x="121666" y="0"/>
                </a:moveTo>
                <a:lnTo>
                  <a:pt x="72517" y="0"/>
                </a:lnTo>
                <a:lnTo>
                  <a:pt x="38988" y="58166"/>
                </a:lnTo>
                <a:lnTo>
                  <a:pt x="76707" y="58166"/>
                </a:lnTo>
                <a:lnTo>
                  <a:pt x="121666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35875" y="884300"/>
            <a:ext cx="104775" cy="46990"/>
          </a:xfrm>
          <a:custGeom>
            <a:avLst/>
            <a:gdLst/>
            <a:ahLst/>
            <a:cxnLst/>
            <a:rect l="l" t="t" r="r" b="b"/>
            <a:pathLst>
              <a:path w="104775" h="46990">
                <a:moveTo>
                  <a:pt x="52958" y="0"/>
                </a:moveTo>
                <a:lnTo>
                  <a:pt x="33664" y="2926"/>
                </a:lnTo>
                <a:lnTo>
                  <a:pt x="18430" y="11699"/>
                </a:lnTo>
                <a:lnTo>
                  <a:pt x="7221" y="26306"/>
                </a:lnTo>
                <a:lnTo>
                  <a:pt x="0" y="46736"/>
                </a:lnTo>
                <a:lnTo>
                  <a:pt x="104521" y="46736"/>
                </a:lnTo>
                <a:lnTo>
                  <a:pt x="99375" y="26306"/>
                </a:lnTo>
                <a:lnTo>
                  <a:pt x="89074" y="11699"/>
                </a:lnTo>
                <a:lnTo>
                  <a:pt x="73606" y="2926"/>
                </a:lnTo>
                <a:lnTo>
                  <a:pt x="52958" y="0"/>
                </a:lnTo>
                <a:close/>
              </a:path>
            </a:pathLst>
          </a:custGeom>
          <a:ln w="12191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60360" y="846836"/>
            <a:ext cx="77470" cy="212725"/>
          </a:xfrm>
          <a:custGeom>
            <a:avLst/>
            <a:gdLst/>
            <a:ahLst/>
            <a:cxnLst/>
            <a:rect l="l" t="t" r="r" b="b"/>
            <a:pathLst>
              <a:path w="77470" h="212725">
                <a:moveTo>
                  <a:pt x="0" y="0"/>
                </a:moveTo>
                <a:lnTo>
                  <a:pt x="77470" y="0"/>
                </a:lnTo>
                <a:lnTo>
                  <a:pt x="77470" y="212725"/>
                </a:lnTo>
                <a:lnTo>
                  <a:pt x="27178" y="212725"/>
                </a:lnTo>
                <a:lnTo>
                  <a:pt x="27178" y="40639"/>
                </a:lnTo>
                <a:lnTo>
                  <a:pt x="0" y="4063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97648" y="846836"/>
            <a:ext cx="77470" cy="212725"/>
          </a:xfrm>
          <a:custGeom>
            <a:avLst/>
            <a:gdLst/>
            <a:ahLst/>
            <a:cxnLst/>
            <a:rect l="l" t="t" r="r" b="b"/>
            <a:pathLst>
              <a:path w="77470" h="212725">
                <a:moveTo>
                  <a:pt x="0" y="0"/>
                </a:moveTo>
                <a:lnTo>
                  <a:pt x="77470" y="0"/>
                </a:lnTo>
                <a:lnTo>
                  <a:pt x="77470" y="212725"/>
                </a:lnTo>
                <a:lnTo>
                  <a:pt x="27177" y="212725"/>
                </a:lnTo>
                <a:lnTo>
                  <a:pt x="27177" y="40639"/>
                </a:lnTo>
                <a:lnTo>
                  <a:pt x="0" y="4063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68845" y="846836"/>
            <a:ext cx="313690" cy="217170"/>
          </a:xfrm>
          <a:custGeom>
            <a:avLst/>
            <a:gdLst/>
            <a:ahLst/>
            <a:cxnLst/>
            <a:rect l="l" t="t" r="r" b="b"/>
            <a:pathLst>
              <a:path w="313690" h="217169">
                <a:moveTo>
                  <a:pt x="0" y="0"/>
                </a:moveTo>
                <a:lnTo>
                  <a:pt x="52197" y="0"/>
                </a:lnTo>
                <a:lnTo>
                  <a:pt x="94996" y="126873"/>
                </a:lnTo>
                <a:lnTo>
                  <a:pt x="146938" y="0"/>
                </a:lnTo>
                <a:lnTo>
                  <a:pt x="164846" y="0"/>
                </a:lnTo>
                <a:lnTo>
                  <a:pt x="218694" y="127762"/>
                </a:lnTo>
                <a:lnTo>
                  <a:pt x="264795" y="0"/>
                </a:lnTo>
                <a:lnTo>
                  <a:pt x="313689" y="0"/>
                </a:lnTo>
                <a:lnTo>
                  <a:pt x="233172" y="216788"/>
                </a:lnTo>
                <a:lnTo>
                  <a:pt x="215137" y="216788"/>
                </a:lnTo>
                <a:lnTo>
                  <a:pt x="156718" y="85978"/>
                </a:lnTo>
                <a:lnTo>
                  <a:pt x="98551" y="216788"/>
                </a:lnTo>
                <a:lnTo>
                  <a:pt x="80263" y="21678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82281" y="842772"/>
            <a:ext cx="208279" cy="220979"/>
          </a:xfrm>
          <a:custGeom>
            <a:avLst/>
            <a:gdLst/>
            <a:ahLst/>
            <a:cxnLst/>
            <a:rect l="l" t="t" r="r" b="b"/>
            <a:pathLst>
              <a:path w="208279" h="220980">
                <a:moveTo>
                  <a:pt x="105664" y="0"/>
                </a:moveTo>
                <a:lnTo>
                  <a:pt x="147383" y="6937"/>
                </a:lnTo>
                <a:lnTo>
                  <a:pt x="179959" y="27686"/>
                </a:lnTo>
                <a:lnTo>
                  <a:pt x="206283" y="77638"/>
                </a:lnTo>
                <a:lnTo>
                  <a:pt x="208025" y="98043"/>
                </a:lnTo>
                <a:lnTo>
                  <a:pt x="207764" y="103189"/>
                </a:lnTo>
                <a:lnTo>
                  <a:pt x="206978" y="109489"/>
                </a:lnTo>
                <a:lnTo>
                  <a:pt x="205668" y="116957"/>
                </a:lnTo>
                <a:lnTo>
                  <a:pt x="203835" y="125602"/>
                </a:lnTo>
                <a:lnTo>
                  <a:pt x="51816" y="125602"/>
                </a:lnTo>
                <a:lnTo>
                  <a:pt x="53482" y="137634"/>
                </a:lnTo>
                <a:lnTo>
                  <a:pt x="78108" y="171394"/>
                </a:lnTo>
                <a:lnTo>
                  <a:pt x="112649" y="179324"/>
                </a:lnTo>
                <a:lnTo>
                  <a:pt x="128601" y="178206"/>
                </a:lnTo>
                <a:lnTo>
                  <a:pt x="142541" y="174863"/>
                </a:lnTo>
                <a:lnTo>
                  <a:pt x="154457" y="169304"/>
                </a:lnTo>
                <a:lnTo>
                  <a:pt x="164338" y="161543"/>
                </a:lnTo>
                <a:lnTo>
                  <a:pt x="183642" y="199516"/>
                </a:lnTo>
                <a:lnTo>
                  <a:pt x="168880" y="208851"/>
                </a:lnTo>
                <a:lnTo>
                  <a:pt x="150891" y="215518"/>
                </a:lnTo>
                <a:lnTo>
                  <a:pt x="129688" y="219519"/>
                </a:lnTo>
                <a:lnTo>
                  <a:pt x="105283" y="220852"/>
                </a:lnTo>
                <a:lnTo>
                  <a:pt x="82256" y="219067"/>
                </a:lnTo>
                <a:lnTo>
                  <a:pt x="43775" y="204779"/>
                </a:lnTo>
                <a:lnTo>
                  <a:pt x="15912" y="176605"/>
                </a:lnTo>
                <a:lnTo>
                  <a:pt x="1764" y="136878"/>
                </a:lnTo>
                <a:lnTo>
                  <a:pt x="0" y="112775"/>
                </a:lnTo>
                <a:lnTo>
                  <a:pt x="1950" y="88820"/>
                </a:lnTo>
                <a:lnTo>
                  <a:pt x="17520" y="48053"/>
                </a:lnTo>
                <a:lnTo>
                  <a:pt x="47424" y="17573"/>
                </a:lnTo>
                <a:lnTo>
                  <a:pt x="84710" y="1952"/>
                </a:lnTo>
                <a:lnTo>
                  <a:pt x="105664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33539" y="842772"/>
            <a:ext cx="186690" cy="217170"/>
          </a:xfrm>
          <a:custGeom>
            <a:avLst/>
            <a:gdLst/>
            <a:ahLst/>
            <a:cxnLst/>
            <a:rect l="l" t="t" r="r" b="b"/>
            <a:pathLst>
              <a:path w="186690" h="217169">
                <a:moveTo>
                  <a:pt x="104647" y="0"/>
                </a:moveTo>
                <a:lnTo>
                  <a:pt x="152564" y="12858"/>
                </a:lnTo>
                <a:lnTo>
                  <a:pt x="181054" y="50069"/>
                </a:lnTo>
                <a:lnTo>
                  <a:pt x="186562" y="86232"/>
                </a:lnTo>
                <a:lnTo>
                  <a:pt x="186562" y="216788"/>
                </a:lnTo>
                <a:lnTo>
                  <a:pt x="136778" y="216788"/>
                </a:lnTo>
                <a:lnTo>
                  <a:pt x="136778" y="93852"/>
                </a:lnTo>
                <a:lnTo>
                  <a:pt x="136134" y="81158"/>
                </a:lnTo>
                <a:lnTo>
                  <a:pt x="112680" y="44672"/>
                </a:lnTo>
                <a:lnTo>
                  <a:pt x="92328" y="41528"/>
                </a:lnTo>
                <a:lnTo>
                  <a:pt x="85089" y="41528"/>
                </a:lnTo>
                <a:lnTo>
                  <a:pt x="77215" y="43687"/>
                </a:lnTo>
                <a:lnTo>
                  <a:pt x="68960" y="47751"/>
                </a:lnTo>
                <a:lnTo>
                  <a:pt x="60705" y="51815"/>
                </a:lnTo>
                <a:lnTo>
                  <a:pt x="54228" y="56895"/>
                </a:lnTo>
                <a:lnTo>
                  <a:pt x="49656" y="62991"/>
                </a:lnTo>
                <a:lnTo>
                  <a:pt x="49656" y="216788"/>
                </a:lnTo>
                <a:lnTo>
                  <a:pt x="0" y="216788"/>
                </a:lnTo>
                <a:lnTo>
                  <a:pt x="0" y="4063"/>
                </a:lnTo>
                <a:lnTo>
                  <a:pt x="35686" y="4063"/>
                </a:lnTo>
                <a:lnTo>
                  <a:pt x="44830" y="23875"/>
                </a:lnTo>
                <a:lnTo>
                  <a:pt x="56195" y="13448"/>
                </a:lnTo>
                <a:lnTo>
                  <a:pt x="69929" y="5984"/>
                </a:lnTo>
                <a:lnTo>
                  <a:pt x="86068" y="1498"/>
                </a:lnTo>
                <a:lnTo>
                  <a:pt x="104647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03872" y="842772"/>
            <a:ext cx="149860" cy="220979"/>
          </a:xfrm>
          <a:custGeom>
            <a:avLst/>
            <a:gdLst/>
            <a:ahLst/>
            <a:cxnLst/>
            <a:rect l="l" t="t" r="r" b="b"/>
            <a:pathLst>
              <a:path w="149859" h="220980">
                <a:moveTo>
                  <a:pt x="74929" y="0"/>
                </a:moveTo>
                <a:lnTo>
                  <a:pt x="91263" y="948"/>
                </a:lnTo>
                <a:lnTo>
                  <a:pt x="107108" y="3778"/>
                </a:lnTo>
                <a:lnTo>
                  <a:pt x="122453" y="8465"/>
                </a:lnTo>
                <a:lnTo>
                  <a:pt x="137286" y="14986"/>
                </a:lnTo>
                <a:lnTo>
                  <a:pt x="122935" y="53466"/>
                </a:lnTo>
                <a:lnTo>
                  <a:pt x="114032" y="47392"/>
                </a:lnTo>
                <a:lnTo>
                  <a:pt x="103520" y="43068"/>
                </a:lnTo>
                <a:lnTo>
                  <a:pt x="91414" y="40483"/>
                </a:lnTo>
                <a:lnTo>
                  <a:pt x="77724" y="39624"/>
                </a:lnTo>
                <a:lnTo>
                  <a:pt x="66315" y="40911"/>
                </a:lnTo>
                <a:lnTo>
                  <a:pt x="58181" y="44783"/>
                </a:lnTo>
                <a:lnTo>
                  <a:pt x="53310" y="51250"/>
                </a:lnTo>
                <a:lnTo>
                  <a:pt x="51688" y="60325"/>
                </a:lnTo>
                <a:lnTo>
                  <a:pt x="51688" y="65658"/>
                </a:lnTo>
                <a:lnTo>
                  <a:pt x="83986" y="87342"/>
                </a:lnTo>
                <a:lnTo>
                  <a:pt x="96774" y="92582"/>
                </a:lnTo>
                <a:lnTo>
                  <a:pt x="109799" y="98393"/>
                </a:lnTo>
                <a:lnTo>
                  <a:pt x="142513" y="127543"/>
                </a:lnTo>
                <a:lnTo>
                  <a:pt x="149478" y="157225"/>
                </a:lnTo>
                <a:lnTo>
                  <a:pt x="148099" y="171223"/>
                </a:lnTo>
                <a:lnTo>
                  <a:pt x="127507" y="203835"/>
                </a:lnTo>
                <a:lnTo>
                  <a:pt x="85681" y="219783"/>
                </a:lnTo>
                <a:lnTo>
                  <a:pt x="67818" y="220852"/>
                </a:lnTo>
                <a:lnTo>
                  <a:pt x="57693" y="220618"/>
                </a:lnTo>
                <a:lnTo>
                  <a:pt x="19065" y="212042"/>
                </a:lnTo>
                <a:lnTo>
                  <a:pt x="761" y="203073"/>
                </a:lnTo>
                <a:lnTo>
                  <a:pt x="18542" y="163575"/>
                </a:lnTo>
                <a:lnTo>
                  <a:pt x="29970" y="171317"/>
                </a:lnTo>
                <a:lnTo>
                  <a:pt x="42148" y="176831"/>
                </a:lnTo>
                <a:lnTo>
                  <a:pt x="55064" y="180131"/>
                </a:lnTo>
                <a:lnTo>
                  <a:pt x="68706" y="181228"/>
                </a:lnTo>
                <a:lnTo>
                  <a:pt x="81448" y="179943"/>
                </a:lnTo>
                <a:lnTo>
                  <a:pt x="90535" y="176085"/>
                </a:lnTo>
                <a:lnTo>
                  <a:pt x="95978" y="169656"/>
                </a:lnTo>
                <a:lnTo>
                  <a:pt x="97790" y="160654"/>
                </a:lnTo>
                <a:lnTo>
                  <a:pt x="97790" y="152526"/>
                </a:lnTo>
                <a:lnTo>
                  <a:pt x="66613" y="127500"/>
                </a:lnTo>
                <a:lnTo>
                  <a:pt x="54991" y="122427"/>
                </a:lnTo>
                <a:lnTo>
                  <a:pt x="30968" y="109854"/>
                </a:lnTo>
                <a:lnTo>
                  <a:pt x="13779" y="94995"/>
                </a:lnTo>
                <a:lnTo>
                  <a:pt x="3448" y="77850"/>
                </a:lnTo>
                <a:lnTo>
                  <a:pt x="0" y="58419"/>
                </a:lnTo>
                <a:lnTo>
                  <a:pt x="1311" y="45390"/>
                </a:lnTo>
                <a:lnTo>
                  <a:pt x="32317" y="8733"/>
                </a:lnTo>
                <a:lnTo>
                  <a:pt x="59265" y="974"/>
                </a:lnTo>
                <a:lnTo>
                  <a:pt x="74929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84364" y="76441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8" y="0"/>
                </a:moveTo>
                <a:lnTo>
                  <a:pt x="36829" y="0"/>
                </a:lnTo>
                <a:lnTo>
                  <a:pt x="43560" y="2794"/>
                </a:lnTo>
                <a:lnTo>
                  <a:pt x="49275" y="8382"/>
                </a:lnTo>
                <a:lnTo>
                  <a:pt x="54863" y="13970"/>
                </a:lnTo>
                <a:lnTo>
                  <a:pt x="57657" y="20827"/>
                </a:lnTo>
                <a:lnTo>
                  <a:pt x="57657" y="28701"/>
                </a:lnTo>
                <a:lnTo>
                  <a:pt x="57657" y="36702"/>
                </a:lnTo>
                <a:lnTo>
                  <a:pt x="54863" y="43434"/>
                </a:lnTo>
                <a:lnTo>
                  <a:pt x="49275" y="49149"/>
                </a:lnTo>
                <a:lnTo>
                  <a:pt x="43560" y="54737"/>
                </a:lnTo>
                <a:lnTo>
                  <a:pt x="36829" y="57531"/>
                </a:lnTo>
                <a:lnTo>
                  <a:pt x="28828" y="57531"/>
                </a:lnTo>
                <a:lnTo>
                  <a:pt x="20954" y="57531"/>
                </a:lnTo>
                <a:lnTo>
                  <a:pt x="14096" y="54737"/>
                </a:lnTo>
                <a:lnTo>
                  <a:pt x="8508" y="49149"/>
                </a:lnTo>
                <a:lnTo>
                  <a:pt x="2920" y="43434"/>
                </a:lnTo>
                <a:lnTo>
                  <a:pt x="0" y="36702"/>
                </a:lnTo>
                <a:lnTo>
                  <a:pt x="0" y="28701"/>
                </a:lnTo>
                <a:lnTo>
                  <a:pt x="0" y="20827"/>
                </a:lnTo>
                <a:lnTo>
                  <a:pt x="2920" y="13970"/>
                </a:lnTo>
                <a:lnTo>
                  <a:pt x="8508" y="8382"/>
                </a:lnTo>
                <a:lnTo>
                  <a:pt x="14096" y="2794"/>
                </a:lnTo>
                <a:lnTo>
                  <a:pt x="20954" y="0"/>
                </a:lnTo>
                <a:lnTo>
                  <a:pt x="2882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21652" y="76441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8" y="0"/>
                </a:moveTo>
                <a:lnTo>
                  <a:pt x="36829" y="0"/>
                </a:lnTo>
                <a:lnTo>
                  <a:pt x="43561" y="2794"/>
                </a:lnTo>
                <a:lnTo>
                  <a:pt x="49275" y="8382"/>
                </a:lnTo>
                <a:lnTo>
                  <a:pt x="54864" y="13970"/>
                </a:lnTo>
                <a:lnTo>
                  <a:pt x="57657" y="20827"/>
                </a:lnTo>
                <a:lnTo>
                  <a:pt x="57657" y="28701"/>
                </a:lnTo>
                <a:lnTo>
                  <a:pt x="57657" y="36702"/>
                </a:lnTo>
                <a:lnTo>
                  <a:pt x="54864" y="43434"/>
                </a:lnTo>
                <a:lnTo>
                  <a:pt x="49275" y="49149"/>
                </a:lnTo>
                <a:lnTo>
                  <a:pt x="43561" y="54737"/>
                </a:lnTo>
                <a:lnTo>
                  <a:pt x="36829" y="57531"/>
                </a:lnTo>
                <a:lnTo>
                  <a:pt x="28828" y="57531"/>
                </a:lnTo>
                <a:lnTo>
                  <a:pt x="20954" y="57531"/>
                </a:lnTo>
                <a:lnTo>
                  <a:pt x="14097" y="54737"/>
                </a:lnTo>
                <a:lnTo>
                  <a:pt x="8508" y="49149"/>
                </a:lnTo>
                <a:lnTo>
                  <a:pt x="2921" y="43434"/>
                </a:lnTo>
                <a:lnTo>
                  <a:pt x="0" y="36702"/>
                </a:lnTo>
                <a:lnTo>
                  <a:pt x="0" y="28701"/>
                </a:lnTo>
                <a:lnTo>
                  <a:pt x="0" y="20827"/>
                </a:lnTo>
                <a:lnTo>
                  <a:pt x="2921" y="13970"/>
                </a:lnTo>
                <a:lnTo>
                  <a:pt x="8508" y="8382"/>
                </a:lnTo>
                <a:lnTo>
                  <a:pt x="14097" y="2794"/>
                </a:lnTo>
                <a:lnTo>
                  <a:pt x="20954" y="0"/>
                </a:lnTo>
                <a:lnTo>
                  <a:pt x="2882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2861" y="759968"/>
            <a:ext cx="83185" cy="58419"/>
          </a:xfrm>
          <a:custGeom>
            <a:avLst/>
            <a:gdLst/>
            <a:ahLst/>
            <a:cxnLst/>
            <a:rect l="l" t="t" r="r" b="b"/>
            <a:pathLst>
              <a:path w="83184" h="58419">
                <a:moveTo>
                  <a:pt x="33528" y="0"/>
                </a:moveTo>
                <a:lnTo>
                  <a:pt x="82677" y="0"/>
                </a:lnTo>
                <a:lnTo>
                  <a:pt x="37719" y="58166"/>
                </a:lnTo>
                <a:lnTo>
                  <a:pt x="0" y="58166"/>
                </a:lnTo>
                <a:lnTo>
                  <a:pt x="3352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45602" y="3781171"/>
            <a:ext cx="407670" cy="584835"/>
          </a:xfrm>
          <a:custGeom>
            <a:avLst/>
            <a:gdLst/>
            <a:ahLst/>
            <a:cxnLst/>
            <a:rect l="l" t="t" r="r" b="b"/>
            <a:pathLst>
              <a:path w="407670" h="584835">
                <a:moveTo>
                  <a:pt x="16764" y="445388"/>
                </a:moveTo>
                <a:lnTo>
                  <a:pt x="9778" y="451357"/>
                </a:lnTo>
                <a:lnTo>
                  <a:pt x="9144" y="459358"/>
                </a:lnTo>
                <a:lnTo>
                  <a:pt x="0" y="584326"/>
                </a:lnTo>
                <a:lnTo>
                  <a:pt x="32864" y="568832"/>
                </a:lnTo>
                <a:lnTo>
                  <a:pt x="28194" y="568832"/>
                </a:lnTo>
                <a:lnTo>
                  <a:pt x="4318" y="552449"/>
                </a:lnTo>
                <a:lnTo>
                  <a:pt x="34598" y="508336"/>
                </a:lnTo>
                <a:lnTo>
                  <a:pt x="38100" y="461517"/>
                </a:lnTo>
                <a:lnTo>
                  <a:pt x="38607" y="453516"/>
                </a:lnTo>
                <a:lnTo>
                  <a:pt x="32639" y="446531"/>
                </a:lnTo>
                <a:lnTo>
                  <a:pt x="24638" y="445896"/>
                </a:lnTo>
                <a:lnTo>
                  <a:pt x="16764" y="445388"/>
                </a:lnTo>
                <a:close/>
              </a:path>
              <a:path w="407670" h="584835">
                <a:moveTo>
                  <a:pt x="34598" y="508336"/>
                </a:moveTo>
                <a:lnTo>
                  <a:pt x="4318" y="552449"/>
                </a:lnTo>
                <a:lnTo>
                  <a:pt x="28194" y="568832"/>
                </a:lnTo>
                <a:lnTo>
                  <a:pt x="33077" y="561720"/>
                </a:lnTo>
                <a:lnTo>
                  <a:pt x="30606" y="561720"/>
                </a:lnTo>
                <a:lnTo>
                  <a:pt x="10032" y="547623"/>
                </a:lnTo>
                <a:lnTo>
                  <a:pt x="32452" y="537037"/>
                </a:lnTo>
                <a:lnTo>
                  <a:pt x="34598" y="508336"/>
                </a:lnTo>
                <a:close/>
              </a:path>
              <a:path w="407670" h="584835">
                <a:moveTo>
                  <a:pt x="108203" y="501268"/>
                </a:moveTo>
                <a:lnTo>
                  <a:pt x="58454" y="524760"/>
                </a:lnTo>
                <a:lnTo>
                  <a:pt x="28194" y="568832"/>
                </a:lnTo>
                <a:lnTo>
                  <a:pt x="32864" y="568832"/>
                </a:lnTo>
                <a:lnTo>
                  <a:pt x="113411" y="530859"/>
                </a:lnTo>
                <a:lnTo>
                  <a:pt x="120523" y="527430"/>
                </a:lnTo>
                <a:lnTo>
                  <a:pt x="123698" y="518794"/>
                </a:lnTo>
                <a:lnTo>
                  <a:pt x="116840" y="504316"/>
                </a:lnTo>
                <a:lnTo>
                  <a:pt x="108203" y="501268"/>
                </a:lnTo>
                <a:close/>
              </a:path>
              <a:path w="407670" h="584835">
                <a:moveTo>
                  <a:pt x="32452" y="537037"/>
                </a:moveTo>
                <a:lnTo>
                  <a:pt x="10032" y="547623"/>
                </a:lnTo>
                <a:lnTo>
                  <a:pt x="30606" y="561720"/>
                </a:lnTo>
                <a:lnTo>
                  <a:pt x="32452" y="537037"/>
                </a:lnTo>
                <a:close/>
              </a:path>
              <a:path w="407670" h="584835">
                <a:moveTo>
                  <a:pt x="58454" y="524760"/>
                </a:moveTo>
                <a:lnTo>
                  <a:pt x="32452" y="537037"/>
                </a:lnTo>
                <a:lnTo>
                  <a:pt x="30606" y="561720"/>
                </a:lnTo>
                <a:lnTo>
                  <a:pt x="33077" y="561720"/>
                </a:lnTo>
                <a:lnTo>
                  <a:pt x="58454" y="524760"/>
                </a:lnTo>
                <a:close/>
              </a:path>
              <a:path w="407670" h="584835">
                <a:moveTo>
                  <a:pt x="383540" y="0"/>
                </a:moveTo>
                <a:lnTo>
                  <a:pt x="34598" y="508336"/>
                </a:lnTo>
                <a:lnTo>
                  <a:pt x="32452" y="537037"/>
                </a:lnTo>
                <a:lnTo>
                  <a:pt x="58454" y="524760"/>
                </a:lnTo>
                <a:lnTo>
                  <a:pt x="407416" y="16509"/>
                </a:lnTo>
                <a:lnTo>
                  <a:pt x="3835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72450" y="4365497"/>
            <a:ext cx="97790" cy="144780"/>
          </a:xfrm>
          <a:custGeom>
            <a:avLst/>
            <a:gdLst/>
            <a:ahLst/>
            <a:cxnLst/>
            <a:rect l="l" t="t" r="r" b="b"/>
            <a:pathLst>
              <a:path w="97790" h="144779">
                <a:moveTo>
                  <a:pt x="48768" y="0"/>
                </a:moveTo>
                <a:lnTo>
                  <a:pt x="29789" y="5685"/>
                </a:lnTo>
                <a:lnTo>
                  <a:pt x="14287" y="21193"/>
                </a:lnTo>
                <a:lnTo>
                  <a:pt x="3833" y="44201"/>
                </a:lnTo>
                <a:lnTo>
                  <a:pt x="0" y="72389"/>
                </a:lnTo>
                <a:lnTo>
                  <a:pt x="3833" y="100578"/>
                </a:lnTo>
                <a:lnTo>
                  <a:pt x="14287" y="123586"/>
                </a:lnTo>
                <a:lnTo>
                  <a:pt x="29789" y="139094"/>
                </a:lnTo>
                <a:lnTo>
                  <a:pt x="48768" y="144779"/>
                </a:lnTo>
                <a:lnTo>
                  <a:pt x="67746" y="139094"/>
                </a:lnTo>
                <a:lnTo>
                  <a:pt x="83248" y="123586"/>
                </a:lnTo>
                <a:lnTo>
                  <a:pt x="93702" y="100578"/>
                </a:lnTo>
                <a:lnTo>
                  <a:pt x="97535" y="72389"/>
                </a:lnTo>
                <a:lnTo>
                  <a:pt x="93702" y="44201"/>
                </a:lnTo>
                <a:lnTo>
                  <a:pt x="83248" y="21193"/>
                </a:lnTo>
                <a:lnTo>
                  <a:pt x="67746" y="5685"/>
                </a:lnTo>
                <a:lnTo>
                  <a:pt x="4876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72450" y="4365497"/>
            <a:ext cx="97790" cy="144780"/>
          </a:xfrm>
          <a:custGeom>
            <a:avLst/>
            <a:gdLst/>
            <a:ahLst/>
            <a:cxnLst/>
            <a:rect l="l" t="t" r="r" b="b"/>
            <a:pathLst>
              <a:path w="97790" h="144779">
                <a:moveTo>
                  <a:pt x="0" y="72389"/>
                </a:moveTo>
                <a:lnTo>
                  <a:pt x="3833" y="44201"/>
                </a:lnTo>
                <a:lnTo>
                  <a:pt x="14287" y="21193"/>
                </a:lnTo>
                <a:lnTo>
                  <a:pt x="29789" y="5685"/>
                </a:lnTo>
                <a:lnTo>
                  <a:pt x="48768" y="0"/>
                </a:lnTo>
                <a:lnTo>
                  <a:pt x="67746" y="5685"/>
                </a:lnTo>
                <a:lnTo>
                  <a:pt x="83248" y="21193"/>
                </a:lnTo>
                <a:lnTo>
                  <a:pt x="93702" y="44201"/>
                </a:lnTo>
                <a:lnTo>
                  <a:pt x="97535" y="72389"/>
                </a:lnTo>
                <a:lnTo>
                  <a:pt x="93702" y="100578"/>
                </a:lnTo>
                <a:lnTo>
                  <a:pt x="83248" y="123586"/>
                </a:lnTo>
                <a:lnTo>
                  <a:pt x="67746" y="139094"/>
                </a:lnTo>
                <a:lnTo>
                  <a:pt x="48768" y="144779"/>
                </a:lnTo>
                <a:lnTo>
                  <a:pt x="29789" y="139094"/>
                </a:lnTo>
                <a:lnTo>
                  <a:pt x="14287" y="123586"/>
                </a:lnTo>
                <a:lnTo>
                  <a:pt x="3833" y="100578"/>
                </a:lnTo>
                <a:lnTo>
                  <a:pt x="0" y="72389"/>
                </a:lnTo>
                <a:close/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04053" y="4748276"/>
            <a:ext cx="1224280" cy="172085"/>
          </a:xfrm>
          <a:custGeom>
            <a:avLst/>
            <a:gdLst/>
            <a:ahLst/>
            <a:cxnLst/>
            <a:rect l="l" t="t" r="r" b="b"/>
            <a:pathLst>
              <a:path w="1224279" h="172085">
                <a:moveTo>
                  <a:pt x="92075" y="60706"/>
                </a:moveTo>
                <a:lnTo>
                  <a:pt x="0" y="122047"/>
                </a:lnTo>
                <a:lnTo>
                  <a:pt x="93725" y="169672"/>
                </a:lnTo>
                <a:lnTo>
                  <a:pt x="98679" y="172085"/>
                </a:lnTo>
                <a:lnTo>
                  <a:pt x="104648" y="170180"/>
                </a:lnTo>
                <a:lnTo>
                  <a:pt x="107061" y="165226"/>
                </a:lnTo>
                <a:lnTo>
                  <a:pt x="109600" y="160400"/>
                </a:lnTo>
                <a:lnTo>
                  <a:pt x="107569" y="154431"/>
                </a:lnTo>
                <a:lnTo>
                  <a:pt x="60998" y="130810"/>
                </a:lnTo>
                <a:lnTo>
                  <a:pt x="20193" y="130810"/>
                </a:lnTo>
                <a:lnTo>
                  <a:pt x="19050" y="110998"/>
                </a:lnTo>
                <a:lnTo>
                  <a:pt x="55557" y="108849"/>
                </a:lnTo>
                <a:lnTo>
                  <a:pt x="103124" y="77216"/>
                </a:lnTo>
                <a:lnTo>
                  <a:pt x="104267" y="71119"/>
                </a:lnTo>
                <a:lnTo>
                  <a:pt x="101346" y="66548"/>
                </a:lnTo>
                <a:lnTo>
                  <a:pt x="98298" y="61975"/>
                </a:lnTo>
                <a:lnTo>
                  <a:pt x="92075" y="60706"/>
                </a:lnTo>
                <a:close/>
              </a:path>
              <a:path w="1224279" h="172085">
                <a:moveTo>
                  <a:pt x="55557" y="108849"/>
                </a:moveTo>
                <a:lnTo>
                  <a:pt x="19050" y="110998"/>
                </a:lnTo>
                <a:lnTo>
                  <a:pt x="20193" y="130810"/>
                </a:lnTo>
                <a:lnTo>
                  <a:pt x="48250" y="129159"/>
                </a:lnTo>
                <a:lnTo>
                  <a:pt x="25019" y="129159"/>
                </a:lnTo>
                <a:lnTo>
                  <a:pt x="24003" y="112013"/>
                </a:lnTo>
                <a:lnTo>
                  <a:pt x="50799" y="112013"/>
                </a:lnTo>
                <a:lnTo>
                  <a:pt x="55557" y="108849"/>
                </a:lnTo>
                <a:close/>
              </a:path>
              <a:path w="1224279" h="172085">
                <a:moveTo>
                  <a:pt x="56762" y="128658"/>
                </a:moveTo>
                <a:lnTo>
                  <a:pt x="20193" y="130810"/>
                </a:lnTo>
                <a:lnTo>
                  <a:pt x="60998" y="130810"/>
                </a:lnTo>
                <a:lnTo>
                  <a:pt x="56762" y="128658"/>
                </a:lnTo>
                <a:close/>
              </a:path>
              <a:path w="1224279" h="172085">
                <a:moveTo>
                  <a:pt x="24003" y="112013"/>
                </a:moveTo>
                <a:lnTo>
                  <a:pt x="25019" y="129159"/>
                </a:lnTo>
                <a:lnTo>
                  <a:pt x="39194" y="119732"/>
                </a:lnTo>
                <a:lnTo>
                  <a:pt x="24003" y="112013"/>
                </a:lnTo>
                <a:close/>
              </a:path>
              <a:path w="1224279" h="172085">
                <a:moveTo>
                  <a:pt x="39194" y="119732"/>
                </a:moveTo>
                <a:lnTo>
                  <a:pt x="25019" y="129159"/>
                </a:lnTo>
                <a:lnTo>
                  <a:pt x="48250" y="129159"/>
                </a:lnTo>
                <a:lnTo>
                  <a:pt x="56762" y="128658"/>
                </a:lnTo>
                <a:lnTo>
                  <a:pt x="39194" y="119732"/>
                </a:lnTo>
                <a:close/>
              </a:path>
              <a:path w="1224279" h="172085">
                <a:moveTo>
                  <a:pt x="1167323" y="43430"/>
                </a:moveTo>
                <a:lnTo>
                  <a:pt x="55557" y="108849"/>
                </a:lnTo>
                <a:lnTo>
                  <a:pt x="39194" y="119732"/>
                </a:lnTo>
                <a:lnTo>
                  <a:pt x="56762" y="128658"/>
                </a:lnTo>
                <a:lnTo>
                  <a:pt x="1168510" y="63240"/>
                </a:lnTo>
                <a:lnTo>
                  <a:pt x="1184855" y="52352"/>
                </a:lnTo>
                <a:lnTo>
                  <a:pt x="1167323" y="43430"/>
                </a:lnTo>
                <a:close/>
              </a:path>
              <a:path w="1224279" h="172085">
                <a:moveTo>
                  <a:pt x="50799" y="112013"/>
                </a:moveTo>
                <a:lnTo>
                  <a:pt x="24003" y="112013"/>
                </a:lnTo>
                <a:lnTo>
                  <a:pt x="39194" y="119732"/>
                </a:lnTo>
                <a:lnTo>
                  <a:pt x="50799" y="112013"/>
                </a:lnTo>
                <a:close/>
              </a:path>
              <a:path w="1224279" h="172085">
                <a:moveTo>
                  <a:pt x="1206884" y="41275"/>
                </a:moveTo>
                <a:lnTo>
                  <a:pt x="1203960" y="41275"/>
                </a:lnTo>
                <a:lnTo>
                  <a:pt x="1205103" y="61087"/>
                </a:lnTo>
                <a:lnTo>
                  <a:pt x="1168510" y="63240"/>
                </a:lnTo>
                <a:lnTo>
                  <a:pt x="1121029" y="94868"/>
                </a:lnTo>
                <a:lnTo>
                  <a:pt x="1119759" y="100965"/>
                </a:lnTo>
                <a:lnTo>
                  <a:pt x="1125855" y="110109"/>
                </a:lnTo>
                <a:lnTo>
                  <a:pt x="1132078" y="111379"/>
                </a:lnTo>
                <a:lnTo>
                  <a:pt x="1136523" y="108331"/>
                </a:lnTo>
                <a:lnTo>
                  <a:pt x="1224153" y="50037"/>
                </a:lnTo>
                <a:lnTo>
                  <a:pt x="1206884" y="41275"/>
                </a:lnTo>
                <a:close/>
              </a:path>
              <a:path w="1224279" h="172085">
                <a:moveTo>
                  <a:pt x="1184855" y="52352"/>
                </a:moveTo>
                <a:lnTo>
                  <a:pt x="1168510" y="63240"/>
                </a:lnTo>
                <a:lnTo>
                  <a:pt x="1205103" y="61087"/>
                </a:lnTo>
                <a:lnTo>
                  <a:pt x="1205044" y="60071"/>
                </a:lnTo>
                <a:lnTo>
                  <a:pt x="1200023" y="60071"/>
                </a:lnTo>
                <a:lnTo>
                  <a:pt x="1184855" y="52352"/>
                </a:lnTo>
                <a:close/>
              </a:path>
              <a:path w="1224279" h="172085">
                <a:moveTo>
                  <a:pt x="1199007" y="42925"/>
                </a:moveTo>
                <a:lnTo>
                  <a:pt x="1184855" y="52352"/>
                </a:lnTo>
                <a:lnTo>
                  <a:pt x="1200023" y="60071"/>
                </a:lnTo>
                <a:lnTo>
                  <a:pt x="1199007" y="42925"/>
                </a:lnTo>
                <a:close/>
              </a:path>
              <a:path w="1224279" h="172085">
                <a:moveTo>
                  <a:pt x="1204055" y="42925"/>
                </a:moveTo>
                <a:lnTo>
                  <a:pt x="1199007" y="42925"/>
                </a:lnTo>
                <a:lnTo>
                  <a:pt x="1200023" y="60071"/>
                </a:lnTo>
                <a:lnTo>
                  <a:pt x="1205044" y="60071"/>
                </a:lnTo>
                <a:lnTo>
                  <a:pt x="1204055" y="42925"/>
                </a:lnTo>
                <a:close/>
              </a:path>
              <a:path w="1224279" h="172085">
                <a:moveTo>
                  <a:pt x="1203960" y="41275"/>
                </a:moveTo>
                <a:lnTo>
                  <a:pt x="1167323" y="43430"/>
                </a:lnTo>
                <a:lnTo>
                  <a:pt x="1184855" y="52352"/>
                </a:lnTo>
                <a:lnTo>
                  <a:pt x="1199007" y="42925"/>
                </a:lnTo>
                <a:lnTo>
                  <a:pt x="1204055" y="42925"/>
                </a:lnTo>
                <a:lnTo>
                  <a:pt x="1203960" y="41275"/>
                </a:lnTo>
                <a:close/>
              </a:path>
              <a:path w="1224279" h="172085">
                <a:moveTo>
                  <a:pt x="1125474" y="0"/>
                </a:moveTo>
                <a:lnTo>
                  <a:pt x="1119505" y="1905"/>
                </a:lnTo>
                <a:lnTo>
                  <a:pt x="1117092" y="6857"/>
                </a:lnTo>
                <a:lnTo>
                  <a:pt x="1114552" y="11684"/>
                </a:lnTo>
                <a:lnTo>
                  <a:pt x="1116457" y="17653"/>
                </a:lnTo>
                <a:lnTo>
                  <a:pt x="1121410" y="20066"/>
                </a:lnTo>
                <a:lnTo>
                  <a:pt x="1167323" y="43430"/>
                </a:lnTo>
                <a:lnTo>
                  <a:pt x="1203960" y="41275"/>
                </a:lnTo>
                <a:lnTo>
                  <a:pt x="1206884" y="41275"/>
                </a:lnTo>
                <a:lnTo>
                  <a:pt x="112547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6600" y="6150864"/>
            <a:ext cx="5867400" cy="707390"/>
          </a:xfrm>
          <a:custGeom>
            <a:avLst/>
            <a:gdLst/>
            <a:ahLst/>
            <a:cxnLst/>
            <a:rect l="l" t="t" r="r" b="b"/>
            <a:pathLst>
              <a:path w="5867400" h="707390">
                <a:moveTo>
                  <a:pt x="0" y="707136"/>
                </a:moveTo>
                <a:lnTo>
                  <a:pt x="5867400" y="707136"/>
                </a:lnTo>
                <a:lnTo>
                  <a:pt x="5867400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05632" y="6190386"/>
            <a:ext cx="5607685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</a:pP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Od 1.10.2016 do 6.06.2017, </a:t>
            </a:r>
            <a:r>
              <a:rPr sz="2000" b="1" spc="-5" dirty="0">
                <a:solidFill>
                  <a:srgbClr val="C00000"/>
                </a:solidFill>
                <a:latin typeface="Trebuchet MS"/>
                <a:cs typeface="Trebuchet MS"/>
              </a:rPr>
              <a:t>czyli przez </a:t>
            </a: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ponad  8 m-cy nie stwierdzano w </a:t>
            </a:r>
            <a:r>
              <a:rPr sz="2000" b="1" spc="-15" dirty="0">
                <a:solidFill>
                  <a:srgbClr val="C00000"/>
                </a:solidFill>
                <a:latin typeface="Trebuchet MS"/>
                <a:cs typeface="Trebuchet MS"/>
              </a:rPr>
              <a:t>Polsce </a:t>
            </a:r>
            <a:r>
              <a:rPr sz="2000" b="1" dirty="0">
                <a:solidFill>
                  <a:srgbClr val="C00000"/>
                </a:solidFill>
                <a:latin typeface="Trebuchet MS"/>
                <a:cs typeface="Trebuchet MS"/>
              </a:rPr>
              <a:t>ognisk</a:t>
            </a:r>
            <a:r>
              <a:rPr sz="2000" b="1" spc="-24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spc="-60" dirty="0">
                <a:solidFill>
                  <a:srgbClr val="C00000"/>
                </a:solidFill>
                <a:latin typeface="Trebuchet MS"/>
                <a:cs typeface="Trebuchet MS"/>
              </a:rPr>
              <a:t>ASF.</a:t>
            </a:r>
            <a:endParaRPr sz="2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093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947" y="1016508"/>
            <a:ext cx="8444484" cy="393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6966" y="1017905"/>
            <a:ext cx="8402129" cy="350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37203" y="1449324"/>
            <a:ext cx="2054352" cy="323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57904" y="1450975"/>
            <a:ext cx="2012696" cy="279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3174" y="2204864"/>
            <a:ext cx="5038725" cy="356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tego </a:t>
            </a:r>
            <a:r>
              <a:rPr sz="2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terminu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2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dnia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2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sz="2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pl-PL" sz="2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.2017 </a:t>
            </a:r>
            <a:r>
              <a:rPr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sz="28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zarejestrowano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 </a:t>
            </a:r>
            <a:r>
              <a:rPr sz="28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Polsce</a:t>
            </a:r>
            <a:r>
              <a:rPr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sz="2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ognisk</a:t>
            </a:r>
            <a:r>
              <a:rPr lang="pl-PL" sz="2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2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1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ASF</a:t>
            </a:r>
            <a:r>
              <a:rPr lang="pl-PL" sz="2800" b="1" spc="-1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spc="-1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spc="-1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spc="-1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(tylko 2017 rok)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województwie</a:t>
            </a:r>
            <a:r>
              <a:rPr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lubelskim,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województwie</a:t>
            </a:r>
            <a:r>
              <a:rPr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podlaskim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województwie</a:t>
            </a:r>
            <a:r>
              <a:rPr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mazowieckim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83853" y="1765163"/>
            <a:ext cx="3491483" cy="4933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3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1432" y="1514855"/>
            <a:ext cx="3782567" cy="5343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0791" y="757301"/>
            <a:ext cx="6122847" cy="391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1720" y="941727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03" y="0"/>
                </a:lnTo>
              </a:path>
            </a:pathLst>
          </a:custGeom>
          <a:ln w="46691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1720" y="918381"/>
            <a:ext cx="105410" cy="46990"/>
          </a:xfrm>
          <a:custGeom>
            <a:avLst/>
            <a:gdLst/>
            <a:ahLst/>
            <a:cxnLst/>
            <a:rect l="l" t="t" r="r" b="b"/>
            <a:pathLst>
              <a:path w="105409" h="46990">
                <a:moveTo>
                  <a:pt x="0" y="46691"/>
                </a:moveTo>
                <a:lnTo>
                  <a:pt x="105103" y="46691"/>
                </a:lnTo>
                <a:lnTo>
                  <a:pt x="105103" y="0"/>
                </a:lnTo>
                <a:lnTo>
                  <a:pt x="0" y="0"/>
                </a:lnTo>
                <a:lnTo>
                  <a:pt x="0" y="46691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74230" y="759968"/>
            <a:ext cx="1186815" cy="304165"/>
          </a:xfrm>
          <a:custGeom>
            <a:avLst/>
            <a:gdLst/>
            <a:ahLst/>
            <a:cxnLst/>
            <a:rect l="l" t="t" r="r" b="b"/>
            <a:pathLst>
              <a:path w="1186815" h="304165">
                <a:moveTo>
                  <a:pt x="1084072" y="82804"/>
                </a:moveTo>
                <a:lnTo>
                  <a:pt x="1043701" y="90614"/>
                </a:lnTo>
                <a:lnTo>
                  <a:pt x="1009523" y="114046"/>
                </a:lnTo>
                <a:lnTo>
                  <a:pt x="986202" y="150050"/>
                </a:lnTo>
                <a:lnTo>
                  <a:pt x="978408" y="195580"/>
                </a:lnTo>
                <a:lnTo>
                  <a:pt x="980172" y="219682"/>
                </a:lnTo>
                <a:lnTo>
                  <a:pt x="994320" y="259409"/>
                </a:lnTo>
                <a:lnTo>
                  <a:pt x="1022183" y="287583"/>
                </a:lnTo>
                <a:lnTo>
                  <a:pt x="1060664" y="301871"/>
                </a:lnTo>
                <a:lnTo>
                  <a:pt x="1083691" y="303657"/>
                </a:lnTo>
                <a:lnTo>
                  <a:pt x="1108150" y="302323"/>
                </a:lnTo>
                <a:lnTo>
                  <a:pt x="1129347" y="298323"/>
                </a:lnTo>
                <a:lnTo>
                  <a:pt x="1147306" y="291655"/>
                </a:lnTo>
                <a:lnTo>
                  <a:pt x="1162050" y="282321"/>
                </a:lnTo>
                <a:lnTo>
                  <a:pt x="1151784" y="262128"/>
                </a:lnTo>
                <a:lnTo>
                  <a:pt x="1091056" y="262128"/>
                </a:lnTo>
                <a:lnTo>
                  <a:pt x="1078146" y="261246"/>
                </a:lnTo>
                <a:lnTo>
                  <a:pt x="1040653" y="240214"/>
                </a:lnTo>
                <a:lnTo>
                  <a:pt x="1030224" y="208407"/>
                </a:lnTo>
                <a:lnTo>
                  <a:pt x="1182243" y="208407"/>
                </a:lnTo>
                <a:lnTo>
                  <a:pt x="1184076" y="199761"/>
                </a:lnTo>
                <a:lnTo>
                  <a:pt x="1185386" y="192293"/>
                </a:lnTo>
                <a:lnTo>
                  <a:pt x="1186172" y="185993"/>
                </a:lnTo>
                <a:lnTo>
                  <a:pt x="1186434" y="180848"/>
                </a:lnTo>
                <a:lnTo>
                  <a:pt x="1185599" y="171069"/>
                </a:lnTo>
                <a:lnTo>
                  <a:pt x="1032128" y="171069"/>
                </a:lnTo>
                <a:lnTo>
                  <a:pt x="1039276" y="150639"/>
                </a:lnTo>
                <a:lnTo>
                  <a:pt x="1050448" y="136032"/>
                </a:lnTo>
                <a:lnTo>
                  <a:pt x="1065668" y="127259"/>
                </a:lnTo>
                <a:lnTo>
                  <a:pt x="1084961" y="124333"/>
                </a:lnTo>
                <a:lnTo>
                  <a:pt x="1169973" y="124333"/>
                </a:lnTo>
                <a:lnTo>
                  <a:pt x="1158494" y="110490"/>
                </a:lnTo>
                <a:lnTo>
                  <a:pt x="1143275" y="98395"/>
                </a:lnTo>
                <a:lnTo>
                  <a:pt x="1125807" y="89741"/>
                </a:lnTo>
                <a:lnTo>
                  <a:pt x="1106076" y="84540"/>
                </a:lnTo>
                <a:lnTo>
                  <a:pt x="1084072" y="82804"/>
                </a:lnTo>
                <a:close/>
              </a:path>
              <a:path w="1186815" h="304165">
                <a:moveTo>
                  <a:pt x="1142746" y="244348"/>
                </a:moveTo>
                <a:lnTo>
                  <a:pt x="1132883" y="252108"/>
                </a:lnTo>
                <a:lnTo>
                  <a:pt x="1120997" y="257667"/>
                </a:lnTo>
                <a:lnTo>
                  <a:pt x="1107062" y="261010"/>
                </a:lnTo>
                <a:lnTo>
                  <a:pt x="1091056" y="262128"/>
                </a:lnTo>
                <a:lnTo>
                  <a:pt x="1151784" y="262128"/>
                </a:lnTo>
                <a:lnTo>
                  <a:pt x="1142746" y="244348"/>
                </a:lnTo>
                <a:close/>
              </a:path>
              <a:path w="1186815" h="304165">
                <a:moveTo>
                  <a:pt x="1169973" y="124333"/>
                </a:moveTo>
                <a:lnTo>
                  <a:pt x="1084961" y="124333"/>
                </a:lnTo>
                <a:lnTo>
                  <a:pt x="1105608" y="127259"/>
                </a:lnTo>
                <a:lnTo>
                  <a:pt x="1121076" y="136032"/>
                </a:lnTo>
                <a:lnTo>
                  <a:pt x="1131377" y="150639"/>
                </a:lnTo>
                <a:lnTo>
                  <a:pt x="1136523" y="171069"/>
                </a:lnTo>
                <a:lnTo>
                  <a:pt x="1185599" y="171069"/>
                </a:lnTo>
                <a:lnTo>
                  <a:pt x="1184693" y="160442"/>
                </a:lnTo>
                <a:lnTo>
                  <a:pt x="1179464" y="141906"/>
                </a:lnTo>
                <a:lnTo>
                  <a:pt x="1170735" y="125251"/>
                </a:lnTo>
                <a:lnTo>
                  <a:pt x="1169973" y="124333"/>
                </a:lnTo>
                <a:close/>
              </a:path>
              <a:path w="1186815" h="304165">
                <a:moveTo>
                  <a:pt x="933958" y="86868"/>
                </a:moveTo>
                <a:lnTo>
                  <a:pt x="856488" y="86868"/>
                </a:lnTo>
                <a:lnTo>
                  <a:pt x="856488" y="127508"/>
                </a:lnTo>
                <a:lnTo>
                  <a:pt x="883666" y="127508"/>
                </a:lnTo>
                <a:lnTo>
                  <a:pt x="883666" y="299593"/>
                </a:lnTo>
                <a:lnTo>
                  <a:pt x="933958" y="299593"/>
                </a:lnTo>
                <a:lnTo>
                  <a:pt x="933958" y="86868"/>
                </a:lnTo>
                <a:close/>
              </a:path>
              <a:path w="1186815" h="304165">
                <a:moveTo>
                  <a:pt x="571246" y="86868"/>
                </a:moveTo>
                <a:lnTo>
                  <a:pt x="493775" y="86868"/>
                </a:lnTo>
                <a:lnTo>
                  <a:pt x="493775" y="127508"/>
                </a:lnTo>
                <a:lnTo>
                  <a:pt x="520953" y="127508"/>
                </a:lnTo>
                <a:lnTo>
                  <a:pt x="520953" y="299593"/>
                </a:lnTo>
                <a:lnTo>
                  <a:pt x="571246" y="299593"/>
                </a:lnTo>
                <a:lnTo>
                  <a:pt x="571246" y="86868"/>
                </a:lnTo>
                <a:close/>
              </a:path>
              <a:path w="1186815" h="304165">
                <a:moveTo>
                  <a:pt x="217170" y="86868"/>
                </a:moveTo>
                <a:lnTo>
                  <a:pt x="164973" y="86868"/>
                </a:lnTo>
                <a:lnTo>
                  <a:pt x="245237" y="303657"/>
                </a:lnTo>
                <a:lnTo>
                  <a:pt x="263525" y="303657"/>
                </a:lnTo>
                <a:lnTo>
                  <a:pt x="303507" y="213741"/>
                </a:lnTo>
                <a:lnTo>
                  <a:pt x="259969" y="213741"/>
                </a:lnTo>
                <a:lnTo>
                  <a:pt x="217170" y="86868"/>
                </a:lnTo>
                <a:close/>
              </a:path>
              <a:path w="1186815" h="304165">
                <a:moveTo>
                  <a:pt x="366056" y="172847"/>
                </a:moveTo>
                <a:lnTo>
                  <a:pt x="321691" y="172847"/>
                </a:lnTo>
                <a:lnTo>
                  <a:pt x="380111" y="303657"/>
                </a:lnTo>
                <a:lnTo>
                  <a:pt x="398145" y="303657"/>
                </a:lnTo>
                <a:lnTo>
                  <a:pt x="431210" y="214630"/>
                </a:lnTo>
                <a:lnTo>
                  <a:pt x="383667" y="214630"/>
                </a:lnTo>
                <a:lnTo>
                  <a:pt x="366056" y="172847"/>
                </a:lnTo>
                <a:close/>
              </a:path>
              <a:path w="1186815" h="304165">
                <a:moveTo>
                  <a:pt x="478663" y="86868"/>
                </a:moveTo>
                <a:lnTo>
                  <a:pt x="429768" y="86868"/>
                </a:lnTo>
                <a:lnTo>
                  <a:pt x="383667" y="214630"/>
                </a:lnTo>
                <a:lnTo>
                  <a:pt x="431210" y="214630"/>
                </a:lnTo>
                <a:lnTo>
                  <a:pt x="478663" y="86868"/>
                </a:lnTo>
                <a:close/>
              </a:path>
              <a:path w="1186815" h="304165">
                <a:moveTo>
                  <a:pt x="329819" y="86868"/>
                </a:moveTo>
                <a:lnTo>
                  <a:pt x="311912" y="86868"/>
                </a:lnTo>
                <a:lnTo>
                  <a:pt x="259969" y="213741"/>
                </a:lnTo>
                <a:lnTo>
                  <a:pt x="303507" y="213741"/>
                </a:lnTo>
                <a:lnTo>
                  <a:pt x="321691" y="172847"/>
                </a:lnTo>
                <a:lnTo>
                  <a:pt x="366056" y="172847"/>
                </a:lnTo>
                <a:lnTo>
                  <a:pt x="329819" y="86868"/>
                </a:lnTo>
                <a:close/>
              </a:path>
              <a:path w="1186815" h="304165">
                <a:moveTo>
                  <a:pt x="665352" y="86868"/>
                </a:moveTo>
                <a:lnTo>
                  <a:pt x="629666" y="86868"/>
                </a:lnTo>
                <a:lnTo>
                  <a:pt x="629666" y="299593"/>
                </a:lnTo>
                <a:lnTo>
                  <a:pt x="679323" y="299593"/>
                </a:lnTo>
                <a:lnTo>
                  <a:pt x="679323" y="145796"/>
                </a:lnTo>
                <a:lnTo>
                  <a:pt x="683895" y="139700"/>
                </a:lnTo>
                <a:lnTo>
                  <a:pt x="690372" y="134620"/>
                </a:lnTo>
                <a:lnTo>
                  <a:pt x="706881" y="126492"/>
                </a:lnTo>
                <a:lnTo>
                  <a:pt x="714755" y="124333"/>
                </a:lnTo>
                <a:lnTo>
                  <a:pt x="806739" y="124333"/>
                </a:lnTo>
                <a:lnTo>
                  <a:pt x="803852" y="118137"/>
                </a:lnTo>
                <a:lnTo>
                  <a:pt x="795039" y="106680"/>
                </a:lnTo>
                <a:lnTo>
                  <a:pt x="674497" y="106680"/>
                </a:lnTo>
                <a:lnTo>
                  <a:pt x="665352" y="86868"/>
                </a:lnTo>
                <a:close/>
              </a:path>
              <a:path w="1186815" h="304165">
                <a:moveTo>
                  <a:pt x="806739" y="124333"/>
                </a:moveTo>
                <a:lnTo>
                  <a:pt x="721995" y="124333"/>
                </a:lnTo>
                <a:lnTo>
                  <a:pt x="732992" y="125118"/>
                </a:lnTo>
                <a:lnTo>
                  <a:pt x="742346" y="127476"/>
                </a:lnTo>
                <a:lnTo>
                  <a:pt x="765907" y="163962"/>
                </a:lnTo>
                <a:lnTo>
                  <a:pt x="766572" y="176657"/>
                </a:lnTo>
                <a:lnTo>
                  <a:pt x="766572" y="299593"/>
                </a:lnTo>
                <a:lnTo>
                  <a:pt x="816228" y="299593"/>
                </a:lnTo>
                <a:lnTo>
                  <a:pt x="816228" y="169037"/>
                </a:lnTo>
                <a:lnTo>
                  <a:pt x="814849" y="149848"/>
                </a:lnTo>
                <a:lnTo>
                  <a:pt x="810720" y="132873"/>
                </a:lnTo>
                <a:lnTo>
                  <a:pt x="806739" y="124333"/>
                </a:lnTo>
                <a:close/>
              </a:path>
              <a:path w="1186815" h="304165">
                <a:moveTo>
                  <a:pt x="734314" y="82804"/>
                </a:moveTo>
                <a:lnTo>
                  <a:pt x="715787" y="84302"/>
                </a:lnTo>
                <a:lnTo>
                  <a:pt x="699643" y="88788"/>
                </a:lnTo>
                <a:lnTo>
                  <a:pt x="685879" y="96252"/>
                </a:lnTo>
                <a:lnTo>
                  <a:pt x="674497" y="106680"/>
                </a:lnTo>
                <a:lnTo>
                  <a:pt x="795039" y="106680"/>
                </a:lnTo>
                <a:lnTo>
                  <a:pt x="752288" y="84232"/>
                </a:lnTo>
                <a:lnTo>
                  <a:pt x="734314" y="82804"/>
                </a:lnTo>
                <a:close/>
              </a:path>
              <a:path w="1186815" h="304165">
                <a:moveTo>
                  <a:pt x="18542" y="246380"/>
                </a:moveTo>
                <a:lnTo>
                  <a:pt x="762" y="285877"/>
                </a:lnTo>
                <a:lnTo>
                  <a:pt x="10384" y="290831"/>
                </a:lnTo>
                <a:lnTo>
                  <a:pt x="19065" y="294846"/>
                </a:lnTo>
                <a:lnTo>
                  <a:pt x="57693" y="303422"/>
                </a:lnTo>
                <a:lnTo>
                  <a:pt x="67818" y="303657"/>
                </a:lnTo>
                <a:lnTo>
                  <a:pt x="85681" y="302587"/>
                </a:lnTo>
                <a:lnTo>
                  <a:pt x="127508" y="286639"/>
                </a:lnTo>
                <a:lnTo>
                  <a:pt x="144781" y="264033"/>
                </a:lnTo>
                <a:lnTo>
                  <a:pt x="68706" y="264033"/>
                </a:lnTo>
                <a:lnTo>
                  <a:pt x="55064" y="262935"/>
                </a:lnTo>
                <a:lnTo>
                  <a:pt x="42148" y="259635"/>
                </a:lnTo>
                <a:lnTo>
                  <a:pt x="29970" y="254121"/>
                </a:lnTo>
                <a:lnTo>
                  <a:pt x="18542" y="246380"/>
                </a:lnTo>
                <a:close/>
              </a:path>
              <a:path w="1186815" h="304165">
                <a:moveTo>
                  <a:pt x="74929" y="82804"/>
                </a:moveTo>
                <a:lnTo>
                  <a:pt x="32371" y="91537"/>
                </a:lnTo>
                <a:lnTo>
                  <a:pt x="1311" y="128194"/>
                </a:lnTo>
                <a:lnTo>
                  <a:pt x="0" y="141224"/>
                </a:lnTo>
                <a:lnTo>
                  <a:pt x="3448" y="160654"/>
                </a:lnTo>
                <a:lnTo>
                  <a:pt x="13779" y="177800"/>
                </a:lnTo>
                <a:lnTo>
                  <a:pt x="30968" y="192659"/>
                </a:lnTo>
                <a:lnTo>
                  <a:pt x="54991" y="205232"/>
                </a:lnTo>
                <a:lnTo>
                  <a:pt x="66701" y="210347"/>
                </a:lnTo>
                <a:lnTo>
                  <a:pt x="76152" y="215042"/>
                </a:lnTo>
                <a:lnTo>
                  <a:pt x="83619" y="219448"/>
                </a:lnTo>
                <a:lnTo>
                  <a:pt x="89026" y="223520"/>
                </a:lnTo>
                <a:lnTo>
                  <a:pt x="94869" y="228727"/>
                </a:lnTo>
                <a:lnTo>
                  <a:pt x="97790" y="235331"/>
                </a:lnTo>
                <a:lnTo>
                  <a:pt x="97790" y="243459"/>
                </a:lnTo>
                <a:lnTo>
                  <a:pt x="95978" y="252460"/>
                </a:lnTo>
                <a:lnTo>
                  <a:pt x="90535" y="258889"/>
                </a:lnTo>
                <a:lnTo>
                  <a:pt x="81448" y="262747"/>
                </a:lnTo>
                <a:lnTo>
                  <a:pt x="68706" y="264033"/>
                </a:lnTo>
                <a:lnTo>
                  <a:pt x="144781" y="264033"/>
                </a:lnTo>
                <a:lnTo>
                  <a:pt x="148099" y="254027"/>
                </a:lnTo>
                <a:lnTo>
                  <a:pt x="149478" y="240030"/>
                </a:lnTo>
                <a:lnTo>
                  <a:pt x="148697" y="229310"/>
                </a:lnTo>
                <a:lnTo>
                  <a:pt x="129992" y="194532"/>
                </a:lnTo>
                <a:lnTo>
                  <a:pt x="96774" y="175387"/>
                </a:lnTo>
                <a:lnTo>
                  <a:pt x="83986" y="170146"/>
                </a:lnTo>
                <a:lnTo>
                  <a:pt x="73628" y="165465"/>
                </a:lnTo>
                <a:lnTo>
                  <a:pt x="65698" y="161331"/>
                </a:lnTo>
                <a:lnTo>
                  <a:pt x="60198" y="157734"/>
                </a:lnTo>
                <a:lnTo>
                  <a:pt x="54483" y="153416"/>
                </a:lnTo>
                <a:lnTo>
                  <a:pt x="51689" y="148462"/>
                </a:lnTo>
                <a:lnTo>
                  <a:pt x="51689" y="143129"/>
                </a:lnTo>
                <a:lnTo>
                  <a:pt x="53310" y="134054"/>
                </a:lnTo>
                <a:lnTo>
                  <a:pt x="58181" y="127587"/>
                </a:lnTo>
                <a:lnTo>
                  <a:pt x="66315" y="123715"/>
                </a:lnTo>
                <a:lnTo>
                  <a:pt x="77724" y="122428"/>
                </a:lnTo>
                <a:lnTo>
                  <a:pt x="128179" y="122428"/>
                </a:lnTo>
                <a:lnTo>
                  <a:pt x="137287" y="97790"/>
                </a:lnTo>
                <a:lnTo>
                  <a:pt x="122453" y="91269"/>
                </a:lnTo>
                <a:lnTo>
                  <a:pt x="107108" y="86582"/>
                </a:lnTo>
                <a:lnTo>
                  <a:pt x="91263" y="83752"/>
                </a:lnTo>
                <a:lnTo>
                  <a:pt x="74929" y="82804"/>
                </a:lnTo>
                <a:close/>
              </a:path>
              <a:path w="1186815" h="304165">
                <a:moveTo>
                  <a:pt x="128179" y="122428"/>
                </a:moveTo>
                <a:lnTo>
                  <a:pt x="77724" y="122428"/>
                </a:lnTo>
                <a:lnTo>
                  <a:pt x="91416" y="123287"/>
                </a:lnTo>
                <a:lnTo>
                  <a:pt x="103536" y="125872"/>
                </a:lnTo>
                <a:lnTo>
                  <a:pt x="114085" y="130196"/>
                </a:lnTo>
                <a:lnTo>
                  <a:pt x="123063" y="136271"/>
                </a:lnTo>
                <a:lnTo>
                  <a:pt x="128179" y="122428"/>
                </a:lnTo>
                <a:close/>
              </a:path>
              <a:path w="1186815" h="304165">
                <a:moveTo>
                  <a:pt x="917321" y="4445"/>
                </a:moveTo>
                <a:lnTo>
                  <a:pt x="901446" y="4445"/>
                </a:lnTo>
                <a:lnTo>
                  <a:pt x="894588" y="7239"/>
                </a:lnTo>
                <a:lnTo>
                  <a:pt x="883412" y="18415"/>
                </a:lnTo>
                <a:lnTo>
                  <a:pt x="880491" y="25273"/>
                </a:lnTo>
                <a:lnTo>
                  <a:pt x="880491" y="41148"/>
                </a:lnTo>
                <a:lnTo>
                  <a:pt x="883412" y="47879"/>
                </a:lnTo>
                <a:lnTo>
                  <a:pt x="889000" y="53594"/>
                </a:lnTo>
                <a:lnTo>
                  <a:pt x="894588" y="59182"/>
                </a:lnTo>
                <a:lnTo>
                  <a:pt x="901446" y="61976"/>
                </a:lnTo>
                <a:lnTo>
                  <a:pt x="917321" y="61976"/>
                </a:lnTo>
                <a:lnTo>
                  <a:pt x="924051" y="59182"/>
                </a:lnTo>
                <a:lnTo>
                  <a:pt x="929767" y="53594"/>
                </a:lnTo>
                <a:lnTo>
                  <a:pt x="935354" y="47879"/>
                </a:lnTo>
                <a:lnTo>
                  <a:pt x="938149" y="41148"/>
                </a:lnTo>
                <a:lnTo>
                  <a:pt x="938149" y="25273"/>
                </a:lnTo>
                <a:lnTo>
                  <a:pt x="935354" y="18415"/>
                </a:lnTo>
                <a:lnTo>
                  <a:pt x="929767" y="12827"/>
                </a:lnTo>
                <a:lnTo>
                  <a:pt x="924051" y="7239"/>
                </a:lnTo>
                <a:lnTo>
                  <a:pt x="917321" y="4445"/>
                </a:lnTo>
                <a:close/>
              </a:path>
              <a:path w="1186815" h="304165">
                <a:moveTo>
                  <a:pt x="554609" y="4445"/>
                </a:moveTo>
                <a:lnTo>
                  <a:pt x="538734" y="4445"/>
                </a:lnTo>
                <a:lnTo>
                  <a:pt x="531876" y="7239"/>
                </a:lnTo>
                <a:lnTo>
                  <a:pt x="520700" y="18415"/>
                </a:lnTo>
                <a:lnTo>
                  <a:pt x="517778" y="25273"/>
                </a:lnTo>
                <a:lnTo>
                  <a:pt x="517778" y="41148"/>
                </a:lnTo>
                <a:lnTo>
                  <a:pt x="520700" y="47879"/>
                </a:lnTo>
                <a:lnTo>
                  <a:pt x="526288" y="53594"/>
                </a:lnTo>
                <a:lnTo>
                  <a:pt x="531876" y="59182"/>
                </a:lnTo>
                <a:lnTo>
                  <a:pt x="538734" y="61976"/>
                </a:lnTo>
                <a:lnTo>
                  <a:pt x="554609" y="61976"/>
                </a:lnTo>
                <a:lnTo>
                  <a:pt x="561340" y="59182"/>
                </a:lnTo>
                <a:lnTo>
                  <a:pt x="567054" y="53594"/>
                </a:lnTo>
                <a:lnTo>
                  <a:pt x="572643" y="47879"/>
                </a:lnTo>
                <a:lnTo>
                  <a:pt x="575437" y="41148"/>
                </a:lnTo>
                <a:lnTo>
                  <a:pt x="575437" y="25273"/>
                </a:lnTo>
                <a:lnTo>
                  <a:pt x="572643" y="18415"/>
                </a:lnTo>
                <a:lnTo>
                  <a:pt x="567054" y="12827"/>
                </a:lnTo>
                <a:lnTo>
                  <a:pt x="561340" y="7239"/>
                </a:lnTo>
                <a:lnTo>
                  <a:pt x="554609" y="4445"/>
                </a:lnTo>
                <a:close/>
              </a:path>
              <a:path w="1186815" h="304165">
                <a:moveTo>
                  <a:pt x="121666" y="0"/>
                </a:moveTo>
                <a:lnTo>
                  <a:pt x="72517" y="0"/>
                </a:lnTo>
                <a:lnTo>
                  <a:pt x="38989" y="58166"/>
                </a:lnTo>
                <a:lnTo>
                  <a:pt x="76708" y="58166"/>
                </a:lnTo>
                <a:lnTo>
                  <a:pt x="121666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06358" y="884300"/>
            <a:ext cx="104775" cy="46990"/>
          </a:xfrm>
          <a:custGeom>
            <a:avLst/>
            <a:gdLst/>
            <a:ahLst/>
            <a:cxnLst/>
            <a:rect l="l" t="t" r="r" b="b"/>
            <a:pathLst>
              <a:path w="104775" h="46990">
                <a:moveTo>
                  <a:pt x="52832" y="0"/>
                </a:moveTo>
                <a:lnTo>
                  <a:pt x="33539" y="2926"/>
                </a:lnTo>
                <a:lnTo>
                  <a:pt x="18319" y="11699"/>
                </a:lnTo>
                <a:lnTo>
                  <a:pt x="7147" y="26306"/>
                </a:lnTo>
                <a:lnTo>
                  <a:pt x="0" y="46736"/>
                </a:lnTo>
                <a:lnTo>
                  <a:pt x="104394" y="46736"/>
                </a:lnTo>
                <a:lnTo>
                  <a:pt x="99248" y="26306"/>
                </a:lnTo>
                <a:lnTo>
                  <a:pt x="88947" y="11699"/>
                </a:lnTo>
                <a:lnTo>
                  <a:pt x="73479" y="2926"/>
                </a:lnTo>
                <a:lnTo>
                  <a:pt x="52832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30718" y="846836"/>
            <a:ext cx="77470" cy="212725"/>
          </a:xfrm>
          <a:custGeom>
            <a:avLst/>
            <a:gdLst/>
            <a:ahLst/>
            <a:cxnLst/>
            <a:rect l="l" t="t" r="r" b="b"/>
            <a:pathLst>
              <a:path w="77470" h="212725">
                <a:moveTo>
                  <a:pt x="0" y="0"/>
                </a:moveTo>
                <a:lnTo>
                  <a:pt x="77470" y="0"/>
                </a:lnTo>
                <a:lnTo>
                  <a:pt x="77470" y="212725"/>
                </a:lnTo>
                <a:lnTo>
                  <a:pt x="27177" y="212725"/>
                </a:lnTo>
                <a:lnTo>
                  <a:pt x="27177" y="40639"/>
                </a:lnTo>
                <a:lnTo>
                  <a:pt x="0" y="4063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006" y="846836"/>
            <a:ext cx="77470" cy="212725"/>
          </a:xfrm>
          <a:custGeom>
            <a:avLst/>
            <a:gdLst/>
            <a:ahLst/>
            <a:cxnLst/>
            <a:rect l="l" t="t" r="r" b="b"/>
            <a:pathLst>
              <a:path w="77470" h="212725">
                <a:moveTo>
                  <a:pt x="0" y="0"/>
                </a:moveTo>
                <a:lnTo>
                  <a:pt x="77470" y="0"/>
                </a:lnTo>
                <a:lnTo>
                  <a:pt x="77470" y="212725"/>
                </a:lnTo>
                <a:lnTo>
                  <a:pt x="27177" y="212725"/>
                </a:lnTo>
                <a:lnTo>
                  <a:pt x="27177" y="40639"/>
                </a:lnTo>
                <a:lnTo>
                  <a:pt x="0" y="4063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39203" y="846836"/>
            <a:ext cx="313690" cy="217170"/>
          </a:xfrm>
          <a:custGeom>
            <a:avLst/>
            <a:gdLst/>
            <a:ahLst/>
            <a:cxnLst/>
            <a:rect l="l" t="t" r="r" b="b"/>
            <a:pathLst>
              <a:path w="313690" h="217169">
                <a:moveTo>
                  <a:pt x="0" y="0"/>
                </a:moveTo>
                <a:lnTo>
                  <a:pt x="52197" y="0"/>
                </a:lnTo>
                <a:lnTo>
                  <a:pt x="94996" y="126873"/>
                </a:lnTo>
                <a:lnTo>
                  <a:pt x="146939" y="0"/>
                </a:lnTo>
                <a:lnTo>
                  <a:pt x="164846" y="0"/>
                </a:lnTo>
                <a:lnTo>
                  <a:pt x="218694" y="127762"/>
                </a:lnTo>
                <a:lnTo>
                  <a:pt x="264795" y="0"/>
                </a:lnTo>
                <a:lnTo>
                  <a:pt x="313690" y="0"/>
                </a:lnTo>
                <a:lnTo>
                  <a:pt x="233172" y="216788"/>
                </a:lnTo>
                <a:lnTo>
                  <a:pt x="215138" y="216788"/>
                </a:lnTo>
                <a:lnTo>
                  <a:pt x="156718" y="85978"/>
                </a:lnTo>
                <a:lnTo>
                  <a:pt x="98551" y="216788"/>
                </a:lnTo>
                <a:lnTo>
                  <a:pt x="80264" y="21678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52638" y="842772"/>
            <a:ext cx="208279" cy="220979"/>
          </a:xfrm>
          <a:custGeom>
            <a:avLst/>
            <a:gdLst/>
            <a:ahLst/>
            <a:cxnLst/>
            <a:rect l="l" t="t" r="r" b="b"/>
            <a:pathLst>
              <a:path w="208279" h="220980">
                <a:moveTo>
                  <a:pt x="105663" y="0"/>
                </a:moveTo>
                <a:lnTo>
                  <a:pt x="147399" y="6937"/>
                </a:lnTo>
                <a:lnTo>
                  <a:pt x="180085" y="27686"/>
                </a:lnTo>
                <a:lnTo>
                  <a:pt x="206285" y="77638"/>
                </a:lnTo>
                <a:lnTo>
                  <a:pt x="208025" y="98043"/>
                </a:lnTo>
                <a:lnTo>
                  <a:pt x="207764" y="103189"/>
                </a:lnTo>
                <a:lnTo>
                  <a:pt x="206978" y="109489"/>
                </a:lnTo>
                <a:lnTo>
                  <a:pt x="205668" y="116957"/>
                </a:lnTo>
                <a:lnTo>
                  <a:pt x="203834" y="125602"/>
                </a:lnTo>
                <a:lnTo>
                  <a:pt x="51815" y="125602"/>
                </a:lnTo>
                <a:lnTo>
                  <a:pt x="53482" y="137634"/>
                </a:lnTo>
                <a:lnTo>
                  <a:pt x="78108" y="171394"/>
                </a:lnTo>
                <a:lnTo>
                  <a:pt x="112648" y="179324"/>
                </a:lnTo>
                <a:lnTo>
                  <a:pt x="128654" y="178206"/>
                </a:lnTo>
                <a:lnTo>
                  <a:pt x="142589" y="174863"/>
                </a:lnTo>
                <a:lnTo>
                  <a:pt x="154475" y="169304"/>
                </a:lnTo>
                <a:lnTo>
                  <a:pt x="164337" y="161543"/>
                </a:lnTo>
                <a:lnTo>
                  <a:pt x="183641" y="199516"/>
                </a:lnTo>
                <a:lnTo>
                  <a:pt x="168898" y="208851"/>
                </a:lnTo>
                <a:lnTo>
                  <a:pt x="150939" y="215518"/>
                </a:lnTo>
                <a:lnTo>
                  <a:pt x="129742" y="219519"/>
                </a:lnTo>
                <a:lnTo>
                  <a:pt x="105282" y="220852"/>
                </a:lnTo>
                <a:lnTo>
                  <a:pt x="82256" y="219067"/>
                </a:lnTo>
                <a:lnTo>
                  <a:pt x="43775" y="204779"/>
                </a:lnTo>
                <a:lnTo>
                  <a:pt x="15912" y="176605"/>
                </a:lnTo>
                <a:lnTo>
                  <a:pt x="1764" y="136878"/>
                </a:lnTo>
                <a:lnTo>
                  <a:pt x="0" y="112775"/>
                </a:lnTo>
                <a:lnTo>
                  <a:pt x="1950" y="88820"/>
                </a:lnTo>
                <a:lnTo>
                  <a:pt x="17520" y="48053"/>
                </a:lnTo>
                <a:lnTo>
                  <a:pt x="47424" y="17573"/>
                </a:lnTo>
                <a:lnTo>
                  <a:pt x="84710" y="1952"/>
                </a:lnTo>
                <a:lnTo>
                  <a:pt x="105663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03895" y="842772"/>
            <a:ext cx="186690" cy="217170"/>
          </a:xfrm>
          <a:custGeom>
            <a:avLst/>
            <a:gdLst/>
            <a:ahLst/>
            <a:cxnLst/>
            <a:rect l="l" t="t" r="r" b="b"/>
            <a:pathLst>
              <a:path w="186690" h="217169">
                <a:moveTo>
                  <a:pt x="104648" y="0"/>
                </a:moveTo>
                <a:lnTo>
                  <a:pt x="152618" y="12858"/>
                </a:lnTo>
                <a:lnTo>
                  <a:pt x="181054" y="50069"/>
                </a:lnTo>
                <a:lnTo>
                  <a:pt x="186562" y="86232"/>
                </a:lnTo>
                <a:lnTo>
                  <a:pt x="186562" y="216788"/>
                </a:lnTo>
                <a:lnTo>
                  <a:pt x="136905" y="216788"/>
                </a:lnTo>
                <a:lnTo>
                  <a:pt x="136905" y="93852"/>
                </a:lnTo>
                <a:lnTo>
                  <a:pt x="136241" y="81158"/>
                </a:lnTo>
                <a:lnTo>
                  <a:pt x="112680" y="44672"/>
                </a:lnTo>
                <a:lnTo>
                  <a:pt x="92328" y="41528"/>
                </a:lnTo>
                <a:lnTo>
                  <a:pt x="85089" y="41528"/>
                </a:lnTo>
                <a:lnTo>
                  <a:pt x="77215" y="43687"/>
                </a:lnTo>
                <a:lnTo>
                  <a:pt x="68960" y="47751"/>
                </a:lnTo>
                <a:lnTo>
                  <a:pt x="60705" y="51815"/>
                </a:lnTo>
                <a:lnTo>
                  <a:pt x="54228" y="56895"/>
                </a:lnTo>
                <a:lnTo>
                  <a:pt x="49656" y="62991"/>
                </a:lnTo>
                <a:lnTo>
                  <a:pt x="49656" y="216788"/>
                </a:lnTo>
                <a:lnTo>
                  <a:pt x="0" y="216788"/>
                </a:lnTo>
                <a:lnTo>
                  <a:pt x="0" y="4063"/>
                </a:lnTo>
                <a:lnTo>
                  <a:pt x="35686" y="4063"/>
                </a:lnTo>
                <a:lnTo>
                  <a:pt x="44830" y="23875"/>
                </a:lnTo>
                <a:lnTo>
                  <a:pt x="56213" y="13448"/>
                </a:lnTo>
                <a:lnTo>
                  <a:pt x="69976" y="5984"/>
                </a:lnTo>
                <a:lnTo>
                  <a:pt x="86121" y="1498"/>
                </a:lnTo>
                <a:lnTo>
                  <a:pt x="10464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74230" y="842772"/>
            <a:ext cx="149860" cy="220979"/>
          </a:xfrm>
          <a:custGeom>
            <a:avLst/>
            <a:gdLst/>
            <a:ahLst/>
            <a:cxnLst/>
            <a:rect l="l" t="t" r="r" b="b"/>
            <a:pathLst>
              <a:path w="149859" h="220980">
                <a:moveTo>
                  <a:pt x="74929" y="0"/>
                </a:moveTo>
                <a:lnTo>
                  <a:pt x="91263" y="948"/>
                </a:lnTo>
                <a:lnTo>
                  <a:pt x="107108" y="3778"/>
                </a:lnTo>
                <a:lnTo>
                  <a:pt x="122453" y="8465"/>
                </a:lnTo>
                <a:lnTo>
                  <a:pt x="137287" y="14986"/>
                </a:lnTo>
                <a:lnTo>
                  <a:pt x="123063" y="53466"/>
                </a:lnTo>
                <a:lnTo>
                  <a:pt x="114085" y="47392"/>
                </a:lnTo>
                <a:lnTo>
                  <a:pt x="103536" y="43068"/>
                </a:lnTo>
                <a:lnTo>
                  <a:pt x="91416" y="40483"/>
                </a:lnTo>
                <a:lnTo>
                  <a:pt x="77724" y="39624"/>
                </a:lnTo>
                <a:lnTo>
                  <a:pt x="66315" y="40911"/>
                </a:lnTo>
                <a:lnTo>
                  <a:pt x="58181" y="44783"/>
                </a:lnTo>
                <a:lnTo>
                  <a:pt x="53310" y="51250"/>
                </a:lnTo>
                <a:lnTo>
                  <a:pt x="51689" y="60325"/>
                </a:lnTo>
                <a:lnTo>
                  <a:pt x="51689" y="65658"/>
                </a:lnTo>
                <a:lnTo>
                  <a:pt x="83986" y="87342"/>
                </a:lnTo>
                <a:lnTo>
                  <a:pt x="96774" y="92582"/>
                </a:lnTo>
                <a:lnTo>
                  <a:pt x="109799" y="98393"/>
                </a:lnTo>
                <a:lnTo>
                  <a:pt x="142513" y="127543"/>
                </a:lnTo>
                <a:lnTo>
                  <a:pt x="149478" y="157225"/>
                </a:lnTo>
                <a:lnTo>
                  <a:pt x="148099" y="171223"/>
                </a:lnTo>
                <a:lnTo>
                  <a:pt x="127508" y="203835"/>
                </a:lnTo>
                <a:lnTo>
                  <a:pt x="85681" y="219783"/>
                </a:lnTo>
                <a:lnTo>
                  <a:pt x="67818" y="220852"/>
                </a:lnTo>
                <a:lnTo>
                  <a:pt x="57693" y="220618"/>
                </a:lnTo>
                <a:lnTo>
                  <a:pt x="19065" y="212042"/>
                </a:lnTo>
                <a:lnTo>
                  <a:pt x="762" y="203073"/>
                </a:lnTo>
                <a:lnTo>
                  <a:pt x="18542" y="163575"/>
                </a:lnTo>
                <a:lnTo>
                  <a:pt x="29970" y="171317"/>
                </a:lnTo>
                <a:lnTo>
                  <a:pt x="42148" y="176831"/>
                </a:lnTo>
                <a:lnTo>
                  <a:pt x="55064" y="180131"/>
                </a:lnTo>
                <a:lnTo>
                  <a:pt x="68706" y="181228"/>
                </a:lnTo>
                <a:lnTo>
                  <a:pt x="81448" y="179943"/>
                </a:lnTo>
                <a:lnTo>
                  <a:pt x="90535" y="176085"/>
                </a:lnTo>
                <a:lnTo>
                  <a:pt x="95978" y="169656"/>
                </a:lnTo>
                <a:lnTo>
                  <a:pt x="97790" y="160654"/>
                </a:lnTo>
                <a:lnTo>
                  <a:pt x="97790" y="152526"/>
                </a:lnTo>
                <a:lnTo>
                  <a:pt x="66613" y="127500"/>
                </a:lnTo>
                <a:lnTo>
                  <a:pt x="54991" y="122427"/>
                </a:lnTo>
                <a:lnTo>
                  <a:pt x="30968" y="109854"/>
                </a:lnTo>
                <a:lnTo>
                  <a:pt x="13779" y="94995"/>
                </a:lnTo>
                <a:lnTo>
                  <a:pt x="3448" y="77850"/>
                </a:lnTo>
                <a:lnTo>
                  <a:pt x="0" y="58419"/>
                </a:lnTo>
                <a:lnTo>
                  <a:pt x="1311" y="45390"/>
                </a:lnTo>
                <a:lnTo>
                  <a:pt x="32371" y="8733"/>
                </a:lnTo>
                <a:lnTo>
                  <a:pt x="59283" y="974"/>
                </a:lnTo>
                <a:lnTo>
                  <a:pt x="74929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54720" y="76441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8" y="0"/>
                </a:moveTo>
                <a:lnTo>
                  <a:pt x="36829" y="0"/>
                </a:lnTo>
                <a:lnTo>
                  <a:pt x="43560" y="2794"/>
                </a:lnTo>
                <a:lnTo>
                  <a:pt x="49275" y="8382"/>
                </a:lnTo>
                <a:lnTo>
                  <a:pt x="54863" y="13970"/>
                </a:lnTo>
                <a:lnTo>
                  <a:pt x="57657" y="20827"/>
                </a:lnTo>
                <a:lnTo>
                  <a:pt x="57657" y="28701"/>
                </a:lnTo>
                <a:lnTo>
                  <a:pt x="57657" y="36702"/>
                </a:lnTo>
                <a:lnTo>
                  <a:pt x="54863" y="43434"/>
                </a:lnTo>
                <a:lnTo>
                  <a:pt x="49275" y="49149"/>
                </a:lnTo>
                <a:lnTo>
                  <a:pt x="43560" y="54737"/>
                </a:lnTo>
                <a:lnTo>
                  <a:pt x="36829" y="57531"/>
                </a:lnTo>
                <a:lnTo>
                  <a:pt x="28828" y="57531"/>
                </a:lnTo>
                <a:lnTo>
                  <a:pt x="20954" y="57531"/>
                </a:lnTo>
                <a:lnTo>
                  <a:pt x="14097" y="54737"/>
                </a:lnTo>
                <a:lnTo>
                  <a:pt x="8508" y="49149"/>
                </a:lnTo>
                <a:lnTo>
                  <a:pt x="2921" y="43434"/>
                </a:lnTo>
                <a:lnTo>
                  <a:pt x="0" y="36702"/>
                </a:lnTo>
                <a:lnTo>
                  <a:pt x="0" y="28701"/>
                </a:lnTo>
                <a:lnTo>
                  <a:pt x="0" y="20827"/>
                </a:lnTo>
                <a:lnTo>
                  <a:pt x="2921" y="13970"/>
                </a:lnTo>
                <a:lnTo>
                  <a:pt x="8508" y="8382"/>
                </a:lnTo>
                <a:lnTo>
                  <a:pt x="14097" y="2794"/>
                </a:lnTo>
                <a:lnTo>
                  <a:pt x="20954" y="0"/>
                </a:lnTo>
                <a:lnTo>
                  <a:pt x="28828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92008" y="76441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9" y="0"/>
                </a:moveTo>
                <a:lnTo>
                  <a:pt x="36830" y="0"/>
                </a:lnTo>
                <a:lnTo>
                  <a:pt x="43561" y="2794"/>
                </a:lnTo>
                <a:lnTo>
                  <a:pt x="49275" y="8382"/>
                </a:lnTo>
                <a:lnTo>
                  <a:pt x="54864" y="13970"/>
                </a:lnTo>
                <a:lnTo>
                  <a:pt x="57658" y="20827"/>
                </a:lnTo>
                <a:lnTo>
                  <a:pt x="57658" y="28701"/>
                </a:lnTo>
                <a:lnTo>
                  <a:pt x="57658" y="36702"/>
                </a:lnTo>
                <a:lnTo>
                  <a:pt x="54864" y="43434"/>
                </a:lnTo>
                <a:lnTo>
                  <a:pt x="49275" y="49149"/>
                </a:lnTo>
                <a:lnTo>
                  <a:pt x="43561" y="54737"/>
                </a:lnTo>
                <a:lnTo>
                  <a:pt x="36830" y="57531"/>
                </a:lnTo>
                <a:lnTo>
                  <a:pt x="28829" y="57531"/>
                </a:lnTo>
                <a:lnTo>
                  <a:pt x="20955" y="57531"/>
                </a:lnTo>
                <a:lnTo>
                  <a:pt x="14097" y="54737"/>
                </a:lnTo>
                <a:lnTo>
                  <a:pt x="8509" y="49149"/>
                </a:lnTo>
                <a:lnTo>
                  <a:pt x="2921" y="43434"/>
                </a:lnTo>
                <a:lnTo>
                  <a:pt x="0" y="36702"/>
                </a:lnTo>
                <a:lnTo>
                  <a:pt x="0" y="28701"/>
                </a:lnTo>
                <a:lnTo>
                  <a:pt x="0" y="20827"/>
                </a:lnTo>
                <a:lnTo>
                  <a:pt x="2921" y="13970"/>
                </a:lnTo>
                <a:lnTo>
                  <a:pt x="8509" y="8382"/>
                </a:lnTo>
                <a:lnTo>
                  <a:pt x="14097" y="2794"/>
                </a:lnTo>
                <a:lnTo>
                  <a:pt x="20955" y="0"/>
                </a:lnTo>
                <a:lnTo>
                  <a:pt x="28829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13218" y="759968"/>
            <a:ext cx="83185" cy="58419"/>
          </a:xfrm>
          <a:custGeom>
            <a:avLst/>
            <a:gdLst/>
            <a:ahLst/>
            <a:cxnLst/>
            <a:rect l="l" t="t" r="r" b="b"/>
            <a:pathLst>
              <a:path w="83184" h="58419">
                <a:moveTo>
                  <a:pt x="33527" y="0"/>
                </a:moveTo>
                <a:lnTo>
                  <a:pt x="82676" y="0"/>
                </a:lnTo>
                <a:lnTo>
                  <a:pt x="37719" y="58166"/>
                </a:lnTo>
                <a:lnTo>
                  <a:pt x="0" y="58166"/>
                </a:lnTo>
                <a:lnTo>
                  <a:pt x="33527" y="0"/>
                </a:lnTo>
                <a:close/>
              </a:path>
            </a:pathLst>
          </a:custGeom>
          <a:ln w="12192">
            <a:solidFill>
              <a:srgbClr val="2E86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86334" y="1809877"/>
            <a:ext cx="4251325" cy="147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000000"/>
                </a:solidFill>
                <a:latin typeface="Trebuchet MS"/>
                <a:cs typeface="Trebuchet MS"/>
              </a:rPr>
              <a:t>Faza</a:t>
            </a:r>
            <a:r>
              <a:rPr sz="2400" spc="-1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Trebuchet MS"/>
                <a:cs typeface="Trebuchet MS"/>
              </a:rPr>
              <a:t>III.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400" b="0" spc="-15" dirty="0">
                <a:solidFill>
                  <a:srgbClr val="000000"/>
                </a:solidFill>
                <a:latin typeface="Trebuchet MS"/>
                <a:cs typeface="Trebuchet MS"/>
              </a:rPr>
              <a:t>Rozpoczęła </a:t>
            </a:r>
            <a:r>
              <a:rPr sz="2400" b="0" dirty="0">
                <a:solidFill>
                  <a:srgbClr val="000000"/>
                </a:solidFill>
                <a:latin typeface="Trebuchet MS"/>
                <a:cs typeface="Trebuchet MS"/>
              </a:rPr>
              <a:t>się 7.06.2017  </a:t>
            </a:r>
            <a:r>
              <a:rPr sz="2400" b="0" spc="-5" dirty="0">
                <a:solidFill>
                  <a:srgbClr val="000000"/>
                </a:solidFill>
                <a:latin typeface="Trebuchet MS"/>
                <a:cs typeface="Trebuchet MS"/>
              </a:rPr>
              <a:t>jednocześnie w dwóch </a:t>
            </a:r>
            <a:r>
              <a:rPr sz="2400" b="0" dirty="0">
                <a:solidFill>
                  <a:srgbClr val="000000"/>
                </a:solidFill>
                <a:latin typeface="Trebuchet MS"/>
                <a:cs typeface="Trebuchet MS"/>
              </a:rPr>
              <a:t>różnych  </a:t>
            </a:r>
            <a:r>
              <a:rPr sz="2400" b="0" spc="-5" dirty="0">
                <a:solidFill>
                  <a:srgbClr val="000000"/>
                </a:solidFill>
                <a:latin typeface="Trebuchet MS"/>
                <a:cs typeface="Trebuchet MS"/>
              </a:rPr>
              <a:t>województwach.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6334" y="3639311"/>
            <a:ext cx="5545455" cy="1107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2 </a:t>
            </a:r>
            <a:r>
              <a:rPr sz="2400" spc="-5" dirty="0">
                <a:solidFill>
                  <a:srgbClr val="FF0000"/>
                </a:solidFill>
                <a:latin typeface="Trebuchet MS"/>
                <a:cs typeface="Trebuchet MS"/>
              </a:rPr>
              <a:t>nowe ogniska</a:t>
            </a:r>
            <a:r>
              <a:rPr sz="2400" spc="-1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ASF</a:t>
            </a:r>
            <a:r>
              <a:rPr sz="240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445134" indent="-432434">
              <a:lnSpc>
                <a:spcPct val="100000"/>
              </a:lnSpc>
              <a:buAutoNum type="arabicPlain" startAt="24"/>
              <a:tabLst>
                <a:tab pos="445770" algn="l"/>
              </a:tabLst>
            </a:pPr>
            <a:r>
              <a:rPr sz="2400" spc="-5" dirty="0">
                <a:latin typeface="Trebuchet MS"/>
                <a:cs typeface="Trebuchet MS"/>
              </a:rPr>
              <a:t>te </a:t>
            </a:r>
            <a:r>
              <a:rPr sz="2400" dirty="0">
                <a:latin typeface="Trebuchet MS"/>
                <a:cs typeface="Trebuchet MS"/>
              </a:rPr>
              <a:t>w </a:t>
            </a:r>
            <a:r>
              <a:rPr sz="2400" spc="-5" dirty="0">
                <a:latin typeface="Trebuchet MS"/>
                <a:cs typeface="Trebuchet MS"/>
              </a:rPr>
              <a:t>powiecie bialskim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(lubelskie)</a:t>
            </a:r>
            <a:endParaRPr sz="2400">
              <a:latin typeface="Trebuchet MS"/>
              <a:cs typeface="Trebuchet MS"/>
            </a:endParaRPr>
          </a:p>
          <a:p>
            <a:pPr marL="445134" indent="-432434">
              <a:lnSpc>
                <a:spcPct val="100000"/>
              </a:lnSpc>
              <a:buAutoNum type="arabicPlain" startAt="24"/>
              <a:tabLst>
                <a:tab pos="445770" algn="l"/>
              </a:tabLst>
            </a:pPr>
            <a:r>
              <a:rPr sz="2400" spc="-5" dirty="0">
                <a:latin typeface="Trebuchet MS"/>
                <a:cs typeface="Trebuchet MS"/>
              </a:rPr>
              <a:t>te </a:t>
            </a:r>
            <a:r>
              <a:rPr sz="2400" dirty="0">
                <a:latin typeface="Trebuchet MS"/>
                <a:cs typeface="Trebuchet MS"/>
              </a:rPr>
              <a:t>w </a:t>
            </a:r>
            <a:r>
              <a:rPr sz="2400" spc="-5" dirty="0">
                <a:latin typeface="Trebuchet MS"/>
                <a:cs typeface="Trebuchet MS"/>
              </a:rPr>
              <a:t>powiecie monieckim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(podlaskie)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76769" y="2298319"/>
            <a:ext cx="865505" cy="1016000"/>
          </a:xfrm>
          <a:custGeom>
            <a:avLst/>
            <a:gdLst/>
            <a:ahLst/>
            <a:cxnLst/>
            <a:rect l="l" t="t" r="r" b="b"/>
            <a:pathLst>
              <a:path w="865504" h="1016000">
                <a:moveTo>
                  <a:pt x="0" y="922019"/>
                </a:moveTo>
                <a:lnTo>
                  <a:pt x="8381" y="1015872"/>
                </a:lnTo>
                <a:lnTo>
                  <a:pt x="102234" y="1007490"/>
                </a:lnTo>
                <a:lnTo>
                  <a:pt x="76707" y="986154"/>
                </a:lnTo>
                <a:lnTo>
                  <a:pt x="112490" y="943355"/>
                </a:lnTo>
                <a:lnTo>
                  <a:pt x="25526" y="943355"/>
                </a:lnTo>
                <a:lnTo>
                  <a:pt x="0" y="922019"/>
                </a:lnTo>
                <a:close/>
              </a:path>
              <a:path w="865504" h="1016000">
                <a:moveTo>
                  <a:pt x="814324" y="0"/>
                </a:moveTo>
                <a:lnTo>
                  <a:pt x="25526" y="943355"/>
                </a:lnTo>
                <a:lnTo>
                  <a:pt x="112490" y="943355"/>
                </a:lnTo>
                <a:lnTo>
                  <a:pt x="865504" y="42671"/>
                </a:lnTo>
                <a:lnTo>
                  <a:pt x="814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76769" y="2298319"/>
            <a:ext cx="865505" cy="1016000"/>
          </a:xfrm>
          <a:custGeom>
            <a:avLst/>
            <a:gdLst/>
            <a:ahLst/>
            <a:cxnLst/>
            <a:rect l="l" t="t" r="r" b="b"/>
            <a:pathLst>
              <a:path w="865504" h="1016000">
                <a:moveTo>
                  <a:pt x="8381" y="1015872"/>
                </a:moveTo>
                <a:lnTo>
                  <a:pt x="102234" y="1007490"/>
                </a:lnTo>
                <a:lnTo>
                  <a:pt x="76707" y="986154"/>
                </a:lnTo>
                <a:lnTo>
                  <a:pt x="865504" y="42671"/>
                </a:lnTo>
                <a:lnTo>
                  <a:pt x="814324" y="0"/>
                </a:lnTo>
                <a:lnTo>
                  <a:pt x="25526" y="943355"/>
                </a:lnTo>
                <a:lnTo>
                  <a:pt x="0" y="922019"/>
                </a:lnTo>
                <a:lnTo>
                  <a:pt x="8381" y="1015872"/>
                </a:lnTo>
                <a:close/>
              </a:path>
            </a:pathLst>
          </a:custGeom>
          <a:ln w="19050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28431" y="2133600"/>
            <a:ext cx="579120" cy="595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40395" y="1845564"/>
            <a:ext cx="967740" cy="368935"/>
          </a:xfrm>
          <a:custGeom>
            <a:avLst/>
            <a:gdLst/>
            <a:ahLst/>
            <a:cxnLst/>
            <a:rect l="l" t="t" r="r" b="b"/>
            <a:pathLst>
              <a:path w="967740" h="368935">
                <a:moveTo>
                  <a:pt x="0" y="368808"/>
                </a:moveTo>
                <a:lnTo>
                  <a:pt x="967740" y="368808"/>
                </a:lnTo>
                <a:lnTo>
                  <a:pt x="967740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820406" y="1884934"/>
            <a:ext cx="909319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2</a:t>
            </a:r>
            <a:r>
              <a:rPr sz="1800" b="1" spc="-10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świnie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57235" y="4622546"/>
            <a:ext cx="692150" cy="807720"/>
          </a:xfrm>
          <a:custGeom>
            <a:avLst/>
            <a:gdLst/>
            <a:ahLst/>
            <a:cxnLst/>
            <a:rect l="l" t="t" r="r" b="b"/>
            <a:pathLst>
              <a:path w="692150" h="807720">
                <a:moveTo>
                  <a:pt x="0" y="709675"/>
                </a:moveTo>
                <a:lnTo>
                  <a:pt x="8763" y="807211"/>
                </a:lnTo>
                <a:lnTo>
                  <a:pt x="106299" y="798575"/>
                </a:lnTo>
                <a:lnTo>
                  <a:pt x="79756" y="776350"/>
                </a:lnTo>
                <a:lnTo>
                  <a:pt x="116924" y="731900"/>
                </a:lnTo>
                <a:lnTo>
                  <a:pt x="26543" y="731900"/>
                </a:lnTo>
                <a:lnTo>
                  <a:pt x="0" y="709675"/>
                </a:lnTo>
                <a:close/>
              </a:path>
              <a:path w="692150" h="807720">
                <a:moveTo>
                  <a:pt x="638556" y="0"/>
                </a:moveTo>
                <a:lnTo>
                  <a:pt x="26543" y="731900"/>
                </a:lnTo>
                <a:lnTo>
                  <a:pt x="116924" y="731900"/>
                </a:lnTo>
                <a:lnTo>
                  <a:pt x="691769" y="44449"/>
                </a:lnTo>
                <a:lnTo>
                  <a:pt x="6385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57235" y="4622546"/>
            <a:ext cx="692150" cy="807720"/>
          </a:xfrm>
          <a:custGeom>
            <a:avLst/>
            <a:gdLst/>
            <a:ahLst/>
            <a:cxnLst/>
            <a:rect l="l" t="t" r="r" b="b"/>
            <a:pathLst>
              <a:path w="692150" h="807720">
                <a:moveTo>
                  <a:pt x="8763" y="807211"/>
                </a:moveTo>
                <a:lnTo>
                  <a:pt x="0" y="709675"/>
                </a:lnTo>
                <a:lnTo>
                  <a:pt x="26543" y="731900"/>
                </a:lnTo>
                <a:lnTo>
                  <a:pt x="638556" y="0"/>
                </a:lnTo>
                <a:lnTo>
                  <a:pt x="691769" y="44449"/>
                </a:lnTo>
                <a:lnTo>
                  <a:pt x="79756" y="776350"/>
                </a:lnTo>
                <a:lnTo>
                  <a:pt x="106299" y="798575"/>
                </a:lnTo>
                <a:lnTo>
                  <a:pt x="8763" y="807211"/>
                </a:lnTo>
                <a:close/>
              </a:path>
            </a:pathLst>
          </a:custGeom>
          <a:ln w="19050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59723" y="4076700"/>
            <a:ext cx="580644" cy="5958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44840" y="3788664"/>
            <a:ext cx="795655" cy="370840"/>
          </a:xfrm>
          <a:custGeom>
            <a:avLst/>
            <a:gdLst/>
            <a:ahLst/>
            <a:cxnLst/>
            <a:rect l="l" t="t" r="r" b="b"/>
            <a:pathLst>
              <a:path w="795654" h="370839">
                <a:moveTo>
                  <a:pt x="0" y="370331"/>
                </a:moveTo>
                <a:lnTo>
                  <a:pt x="795527" y="370331"/>
                </a:lnTo>
                <a:lnTo>
                  <a:pt x="795527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324468" y="3829811"/>
            <a:ext cx="70866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8</a:t>
            </a:r>
            <a:r>
              <a:rPr sz="1800" b="1" spc="-1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świń</a:t>
            </a:r>
            <a:endParaRPr sz="18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281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36108" y="2619755"/>
            <a:ext cx="3707891" cy="42382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4076" y="0"/>
            <a:ext cx="2439923" cy="3096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388365"/>
            <a:ext cx="402336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000000"/>
                </a:solidFill>
                <a:latin typeface="Trebuchet MS"/>
                <a:cs typeface="Trebuchet MS"/>
              </a:rPr>
              <a:t>24 </a:t>
            </a:r>
            <a:r>
              <a:rPr sz="2800" dirty="0">
                <a:solidFill>
                  <a:srgbClr val="000000"/>
                </a:solidFill>
                <a:latin typeface="Trebuchet MS"/>
                <a:cs typeface="Trebuchet MS"/>
              </a:rPr>
              <a:t>ognisko </a:t>
            </a:r>
            <a:r>
              <a:rPr sz="2800" spc="-5" dirty="0">
                <a:solidFill>
                  <a:srgbClr val="000000"/>
                </a:solidFill>
                <a:latin typeface="Trebuchet MS"/>
                <a:cs typeface="Trebuchet MS"/>
              </a:rPr>
              <a:t>ASF w</a:t>
            </a:r>
            <a:r>
              <a:rPr sz="2800" spc="-2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800" spc="-25" dirty="0">
                <a:solidFill>
                  <a:srgbClr val="000000"/>
                </a:solidFill>
                <a:latin typeface="Trebuchet MS"/>
                <a:cs typeface="Trebuchet MS"/>
              </a:rPr>
              <a:t>Polsce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7566" y="1558289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0" y="215646"/>
                </a:moveTo>
                <a:lnTo>
                  <a:pt x="5693" y="166191"/>
                </a:lnTo>
                <a:lnTo>
                  <a:pt x="21913" y="120798"/>
                </a:lnTo>
                <a:lnTo>
                  <a:pt x="47366" y="80758"/>
                </a:lnTo>
                <a:lnTo>
                  <a:pt x="80758" y="47366"/>
                </a:lnTo>
                <a:lnTo>
                  <a:pt x="120798" y="21913"/>
                </a:lnTo>
                <a:lnTo>
                  <a:pt x="166191" y="5693"/>
                </a:lnTo>
                <a:lnTo>
                  <a:pt x="215645" y="0"/>
                </a:lnTo>
                <a:lnTo>
                  <a:pt x="265100" y="5693"/>
                </a:lnTo>
                <a:lnTo>
                  <a:pt x="310493" y="21913"/>
                </a:lnTo>
                <a:lnTo>
                  <a:pt x="350533" y="47366"/>
                </a:lnTo>
                <a:lnTo>
                  <a:pt x="383925" y="80758"/>
                </a:lnTo>
                <a:lnTo>
                  <a:pt x="409378" y="120798"/>
                </a:lnTo>
                <a:lnTo>
                  <a:pt x="425598" y="166191"/>
                </a:lnTo>
                <a:lnTo>
                  <a:pt x="431291" y="215646"/>
                </a:lnTo>
                <a:lnTo>
                  <a:pt x="425598" y="265100"/>
                </a:lnTo>
                <a:lnTo>
                  <a:pt x="409378" y="310493"/>
                </a:lnTo>
                <a:lnTo>
                  <a:pt x="383925" y="350533"/>
                </a:lnTo>
                <a:lnTo>
                  <a:pt x="350533" y="383925"/>
                </a:lnTo>
                <a:lnTo>
                  <a:pt x="310493" y="409378"/>
                </a:lnTo>
                <a:lnTo>
                  <a:pt x="265100" y="425598"/>
                </a:lnTo>
                <a:lnTo>
                  <a:pt x="215645" y="431292"/>
                </a:lnTo>
                <a:lnTo>
                  <a:pt x="166191" y="425598"/>
                </a:lnTo>
                <a:lnTo>
                  <a:pt x="120798" y="409378"/>
                </a:lnTo>
                <a:lnTo>
                  <a:pt x="80758" y="383925"/>
                </a:lnTo>
                <a:lnTo>
                  <a:pt x="47366" y="350533"/>
                </a:lnTo>
                <a:lnTo>
                  <a:pt x="21913" y="310493"/>
                </a:lnTo>
                <a:lnTo>
                  <a:pt x="5693" y="265100"/>
                </a:lnTo>
                <a:lnTo>
                  <a:pt x="0" y="215646"/>
                </a:lnTo>
                <a:close/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373623"/>
            <a:ext cx="5266944" cy="1484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739" y="818515"/>
            <a:ext cx="7539355" cy="4829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5" dirty="0">
                <a:latin typeface="Trebuchet MS"/>
                <a:cs typeface="Trebuchet MS"/>
              </a:rPr>
              <a:t>Woskrzenice </a:t>
            </a:r>
            <a:r>
              <a:rPr sz="2200" spc="-5" dirty="0">
                <a:latin typeface="Trebuchet MS"/>
                <a:cs typeface="Trebuchet MS"/>
              </a:rPr>
              <a:t>Duże, gm. Biała </a:t>
            </a:r>
            <a:r>
              <a:rPr sz="2200" spc="-20" dirty="0">
                <a:latin typeface="Trebuchet MS"/>
                <a:cs typeface="Trebuchet MS"/>
              </a:rPr>
              <a:t>Podlaska, </a:t>
            </a:r>
            <a:r>
              <a:rPr sz="2200" spc="-65" dirty="0">
                <a:latin typeface="Trebuchet MS"/>
                <a:cs typeface="Trebuchet MS"/>
              </a:rPr>
              <a:t>pow.</a:t>
            </a:r>
            <a:r>
              <a:rPr sz="2200" spc="1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bialski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2400" u="heavy" spc="-5" dirty="0">
                <a:latin typeface="Trebuchet MS"/>
                <a:cs typeface="Trebuchet MS"/>
              </a:rPr>
              <a:t>Gospodarstwo</a:t>
            </a:r>
            <a:r>
              <a:rPr sz="2400" spc="-5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Trebuchet MS"/>
                <a:cs typeface="Trebuchet MS"/>
              </a:rPr>
              <a:t>ogrodzone, maty </a:t>
            </a:r>
            <a:r>
              <a:rPr sz="2000" spc="-5" dirty="0">
                <a:latin typeface="Trebuchet MS"/>
                <a:cs typeface="Trebuchet MS"/>
              </a:rPr>
              <a:t>dezynfekcyjne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(</a:t>
            </a:r>
            <a:r>
              <a:rPr sz="2000" spc="-5" dirty="0">
                <a:solidFill>
                  <a:srgbClr val="FF0000"/>
                </a:solidFill>
                <a:latin typeface="Trebuchet MS"/>
                <a:cs typeface="Trebuchet MS"/>
              </a:rPr>
              <a:t>suche!!!</a:t>
            </a:r>
            <a:r>
              <a:rPr sz="2000" spc="-5" dirty="0"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Trebuchet MS"/>
                <a:cs typeface="Trebuchet MS"/>
              </a:rPr>
              <a:t>8 świń (maciora, 7</a:t>
            </a:r>
            <a:r>
              <a:rPr sz="2000" spc="-114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tuczników),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stosowano ściółkę z pobliskich</a:t>
            </a:r>
            <a:r>
              <a:rPr sz="2000" spc="-1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pól!!!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30.05.17 </a:t>
            </a:r>
            <a:r>
              <a:rPr sz="2000" dirty="0">
                <a:latin typeface="Trebuchet MS"/>
                <a:cs typeface="Trebuchet MS"/>
              </a:rPr>
              <a:t>– padła maciora (</a:t>
            </a: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nie pobrano próbek przed</a:t>
            </a:r>
            <a:r>
              <a:rPr sz="2000" spc="-1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0000"/>
                </a:solidFill>
                <a:latin typeface="Trebuchet MS"/>
                <a:cs typeface="Trebuchet MS"/>
              </a:rPr>
              <a:t>utylizacją!!!</a:t>
            </a:r>
            <a:r>
              <a:rPr sz="2000" dirty="0">
                <a:latin typeface="Trebuchet MS"/>
                <a:cs typeface="Trebuchet MS"/>
              </a:rPr>
              <a:t>)  5.06.2017 padł 1 tucznik (krew do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badań),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znaczne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wychudzenie;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wiek. </a:t>
            </a:r>
            <a:r>
              <a:rPr sz="2000" dirty="0">
                <a:latin typeface="Trebuchet MS"/>
                <a:cs typeface="Trebuchet MS"/>
              </a:rPr>
              <a:t>ok </a:t>
            </a:r>
            <a:r>
              <a:rPr sz="2000" spc="-5" dirty="0">
                <a:latin typeface="Trebuchet MS"/>
                <a:cs typeface="Trebuchet MS"/>
              </a:rPr>
              <a:t>1,5 </a:t>
            </a:r>
            <a:r>
              <a:rPr sz="2000" dirty="0">
                <a:latin typeface="Trebuchet MS"/>
                <a:cs typeface="Trebuchet MS"/>
              </a:rPr>
              <a:t>roku, </a:t>
            </a:r>
            <a:r>
              <a:rPr sz="2000" spc="-5" dirty="0">
                <a:latin typeface="Trebuchet MS"/>
                <a:cs typeface="Trebuchet MS"/>
              </a:rPr>
              <a:t>50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kg.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385"/>
              </a:lnSpc>
            </a:pPr>
            <a:r>
              <a:rPr sz="2000" spc="-50" dirty="0">
                <a:latin typeface="Trebuchet MS"/>
                <a:cs typeface="Trebuchet MS"/>
              </a:rPr>
              <a:t>Po </a:t>
            </a:r>
            <a:r>
              <a:rPr sz="2000" dirty="0">
                <a:latin typeface="Trebuchet MS"/>
                <a:cs typeface="Trebuchet MS"/>
              </a:rPr>
              <a:t>pobraniu prób padły koleje 2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tuczniki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3345"/>
              </a:lnSpc>
            </a:pPr>
            <a:r>
              <a:rPr sz="2800" b="1" dirty="0">
                <a:latin typeface="Trebuchet MS"/>
                <a:cs typeface="Trebuchet MS"/>
              </a:rPr>
              <a:t>7.06.2017 </a:t>
            </a:r>
            <a:r>
              <a:rPr sz="2800" b="1" spc="-5" dirty="0">
                <a:latin typeface="Trebuchet MS"/>
                <a:cs typeface="Trebuchet MS"/>
              </a:rPr>
              <a:t>wynik</a:t>
            </a:r>
            <a:r>
              <a:rPr sz="2800" b="1" spc="-11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PCR+</a:t>
            </a:r>
            <a:endParaRPr sz="2800">
              <a:latin typeface="Trebuchet MS"/>
              <a:cs typeface="Trebuchet MS"/>
            </a:endParaRPr>
          </a:p>
          <a:p>
            <a:pPr marL="12700" marR="2443480">
              <a:lnSpc>
                <a:spcPct val="100000"/>
              </a:lnSpc>
              <a:spcBef>
                <a:spcPts val="360"/>
              </a:spcBef>
            </a:pPr>
            <a:r>
              <a:rPr sz="1800" spc="-5" dirty="0">
                <a:latin typeface="Trebuchet MS"/>
                <a:cs typeface="Trebuchet MS"/>
              </a:rPr>
              <a:t>Wieczorem </a:t>
            </a:r>
            <a:r>
              <a:rPr sz="1800" dirty="0">
                <a:latin typeface="Trebuchet MS"/>
                <a:cs typeface="Trebuchet MS"/>
              </a:rPr>
              <a:t>7.06. lekarz </a:t>
            </a:r>
            <a:r>
              <a:rPr sz="1800" spc="-5" dirty="0">
                <a:latin typeface="Trebuchet MS"/>
                <a:cs typeface="Trebuchet MS"/>
              </a:rPr>
              <a:t>przeprowadzający sekcję  tuczników </a:t>
            </a:r>
            <a:r>
              <a:rPr sz="1800" dirty="0">
                <a:latin typeface="Trebuchet MS"/>
                <a:cs typeface="Trebuchet MS"/>
              </a:rPr>
              <a:t>stwierdził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wybroczynowość.</a:t>
            </a:r>
            <a:endParaRPr sz="1800">
              <a:latin typeface="Trebuchet MS"/>
              <a:cs typeface="Trebuchet MS"/>
            </a:endParaRPr>
          </a:p>
          <a:p>
            <a:pPr marL="12700" marR="3239770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7.06. – </a:t>
            </a:r>
            <a:r>
              <a:rPr sz="1800" dirty="0">
                <a:latin typeface="Trebuchet MS"/>
                <a:cs typeface="Trebuchet MS"/>
              </a:rPr>
              <a:t>zwierzęta dodatnie </a:t>
            </a:r>
            <a:r>
              <a:rPr sz="1800" spc="-5" dirty="0">
                <a:latin typeface="Trebuchet MS"/>
                <a:cs typeface="Trebuchet MS"/>
              </a:rPr>
              <a:t>serologicznie – 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likwidacja</a:t>
            </a:r>
            <a:r>
              <a:rPr sz="1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ogniska</a:t>
            </a:r>
            <a:endParaRPr sz="18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415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305305"/>
            <a:ext cx="8557895" cy="236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200" spc="-5" dirty="0">
                <a:latin typeface="Trebuchet MS"/>
                <a:cs typeface="Trebuchet MS"/>
              </a:rPr>
              <a:t>Wszystkie </a:t>
            </a:r>
            <a:r>
              <a:rPr sz="2200" spc="-5" dirty="0" err="1">
                <a:latin typeface="Trebuchet MS"/>
                <a:cs typeface="Trebuchet MS"/>
              </a:rPr>
              <a:t>ogniska</a:t>
            </a:r>
            <a:r>
              <a:rPr sz="2200" spc="-5" dirty="0">
                <a:latin typeface="Trebuchet MS"/>
                <a:cs typeface="Trebuchet MS"/>
              </a:rPr>
              <a:t> </a:t>
            </a:r>
            <a:r>
              <a:rPr sz="2200" spc="-5" dirty="0" err="1" smtClean="0">
                <a:latin typeface="Trebuchet MS"/>
                <a:cs typeface="Trebuchet MS"/>
              </a:rPr>
              <a:t>zarejestrowano</a:t>
            </a:r>
            <a:r>
              <a:rPr sz="2200" spc="-5" dirty="0" smtClean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w chlewniach  </a:t>
            </a:r>
            <a:r>
              <a:rPr sz="2200" spc="-10" dirty="0">
                <a:latin typeface="Trebuchet MS"/>
                <a:cs typeface="Trebuchet MS"/>
              </a:rPr>
              <a:t>drobnotowarowych </a:t>
            </a:r>
            <a:r>
              <a:rPr sz="2200" spc="-5" dirty="0">
                <a:latin typeface="Trebuchet MS"/>
                <a:cs typeface="Trebuchet MS"/>
              </a:rPr>
              <a:t>– </a:t>
            </a:r>
            <a:r>
              <a:rPr sz="2200" spc="-5" dirty="0" err="1" smtClean="0">
                <a:latin typeface="Trebuchet MS"/>
                <a:cs typeface="Trebuchet MS"/>
              </a:rPr>
              <a:t>przyzagrodowych</a:t>
            </a:r>
            <a:r>
              <a:rPr lang="pl-PL" sz="2200" spc="-5" dirty="0" smtClean="0">
                <a:latin typeface="Trebuchet MS"/>
                <a:cs typeface="Trebuchet MS"/>
              </a:rPr>
              <a:t>.</a:t>
            </a:r>
          </a:p>
          <a:p>
            <a:pPr marL="12700" marR="5080" algn="just">
              <a:lnSpc>
                <a:spcPct val="100000"/>
              </a:lnSpc>
            </a:pPr>
            <a:r>
              <a:rPr lang="pl-PL" sz="2200" spc="-5" dirty="0" smtClean="0">
                <a:latin typeface="Trebuchet MS"/>
                <a:cs typeface="Trebuchet MS"/>
              </a:rPr>
              <a:t>Nie </a:t>
            </a:r>
            <a:r>
              <a:rPr sz="2200" spc="-10" dirty="0" err="1" smtClean="0">
                <a:latin typeface="Trebuchet MS"/>
                <a:cs typeface="Trebuchet MS"/>
              </a:rPr>
              <a:t>ustalono</a:t>
            </a:r>
            <a:r>
              <a:rPr sz="2200" spc="-10" dirty="0" smtClean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dostatecznie precyzyjnie źródeł  oraz wektorów wprowadzających </a:t>
            </a:r>
            <a:r>
              <a:rPr sz="2200" dirty="0">
                <a:latin typeface="Trebuchet MS"/>
                <a:cs typeface="Trebuchet MS"/>
              </a:rPr>
              <a:t>ASFV </a:t>
            </a:r>
            <a:r>
              <a:rPr sz="2200" spc="-5" dirty="0">
                <a:latin typeface="Trebuchet MS"/>
                <a:cs typeface="Trebuchet MS"/>
              </a:rPr>
              <a:t>do wspomnianych 14 stad  świń. </a:t>
            </a:r>
            <a:r>
              <a:rPr sz="2200" spc="-25" dirty="0">
                <a:latin typeface="Trebuchet MS"/>
                <a:cs typeface="Trebuchet MS"/>
              </a:rPr>
              <a:t>Podaje </a:t>
            </a:r>
            <a:r>
              <a:rPr sz="2200" spc="-5" dirty="0">
                <a:latin typeface="Trebuchet MS"/>
                <a:cs typeface="Trebuchet MS"/>
              </a:rPr>
              <a:t>się, że źródłem </a:t>
            </a:r>
            <a:r>
              <a:rPr sz="2200" spc="-10" dirty="0">
                <a:latin typeface="Trebuchet MS"/>
                <a:cs typeface="Trebuchet MS"/>
              </a:rPr>
              <a:t>wirusa </a:t>
            </a:r>
            <a:r>
              <a:rPr sz="2200" spc="-5" dirty="0">
                <a:latin typeface="Trebuchet MS"/>
                <a:cs typeface="Trebuchet MS"/>
              </a:rPr>
              <a:t>były dziki, a wektorem słoma,  zielonka, ludzie przebywający w </a:t>
            </a:r>
            <a:r>
              <a:rPr sz="2200" dirty="0">
                <a:latin typeface="Trebuchet MS"/>
                <a:cs typeface="Trebuchet MS"/>
              </a:rPr>
              <a:t>lesie, </a:t>
            </a:r>
            <a:r>
              <a:rPr sz="2200" spc="-10" dirty="0">
                <a:latin typeface="Trebuchet MS"/>
                <a:cs typeface="Trebuchet MS"/>
              </a:rPr>
              <a:t>psy </a:t>
            </a:r>
            <a:r>
              <a:rPr sz="2200" spc="-5" dirty="0">
                <a:latin typeface="Trebuchet MS"/>
                <a:cs typeface="Trebuchet MS"/>
              </a:rPr>
              <a:t>wałęsające </a:t>
            </a:r>
            <a:r>
              <a:rPr sz="2200" spc="-10" dirty="0">
                <a:latin typeface="Trebuchet MS"/>
                <a:cs typeface="Trebuchet MS"/>
              </a:rPr>
              <a:t>się </a:t>
            </a:r>
            <a:r>
              <a:rPr sz="2200" spc="-5" dirty="0">
                <a:latin typeface="Trebuchet MS"/>
                <a:cs typeface="Trebuchet MS"/>
              </a:rPr>
              <a:t>po lesie, </a:t>
            </a:r>
            <a:r>
              <a:rPr sz="2200" spc="-5" dirty="0" smtClean="0">
                <a:latin typeface="Trebuchet MS"/>
                <a:cs typeface="Trebuchet MS"/>
              </a:rPr>
              <a:t>w </a:t>
            </a:r>
            <a:r>
              <a:rPr sz="2200" spc="-5" dirty="0">
                <a:latin typeface="Trebuchet MS"/>
                <a:cs typeface="Trebuchet MS"/>
              </a:rPr>
              <a:t>którym znajdowano padłe </a:t>
            </a:r>
            <a:r>
              <a:rPr sz="2200" spc="-10" dirty="0">
                <a:latin typeface="Trebuchet MS"/>
                <a:cs typeface="Trebuchet MS"/>
              </a:rPr>
              <a:t>dziki, </a:t>
            </a:r>
            <a:r>
              <a:rPr sz="2200" spc="4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etc.</a:t>
            </a:r>
            <a:endParaRPr sz="22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76400" y="3916703"/>
            <a:ext cx="1173480" cy="2089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9281" y="3861048"/>
            <a:ext cx="2644140" cy="2151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2123" y="742950"/>
            <a:ext cx="1771142" cy="278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8562" y="3916703"/>
            <a:ext cx="3657600" cy="21656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83568" y="3717032"/>
            <a:ext cx="7543800" cy="1676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ASF W EUROPIE CENTRALNEJ</a:t>
            </a:r>
            <a:br>
              <a:rPr lang="pl-PL" dirty="0" smtClean="0"/>
            </a:br>
            <a:r>
              <a:rPr lang="pl-PL" dirty="0" smtClean="0"/>
              <a:t> I </a:t>
            </a:r>
            <a:r>
              <a:rPr lang="pl-PL" dirty="0" err="1" smtClean="0"/>
              <a:t>WScHODNIEJ</a:t>
            </a:r>
            <a:endParaRPr lang="pl-PL" dirty="0"/>
          </a:p>
        </p:txBody>
      </p:sp>
      <p:sp>
        <p:nvSpPr>
          <p:cNvPr id="6" name="object 4"/>
          <p:cNvSpPr/>
          <p:nvPr/>
        </p:nvSpPr>
        <p:spPr>
          <a:xfrm>
            <a:off x="5364088" y="116632"/>
            <a:ext cx="3240360" cy="360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5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196"/>
            <a:ext cx="9143999" cy="6813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" y="1629917"/>
            <a:ext cx="9109710" cy="2950845"/>
          </a:xfrm>
          <a:custGeom>
            <a:avLst/>
            <a:gdLst/>
            <a:ahLst/>
            <a:cxnLst/>
            <a:rect l="l" t="t" r="r" b="b"/>
            <a:pathLst>
              <a:path w="9109710" h="2950845">
                <a:moveTo>
                  <a:pt x="0" y="2950463"/>
                </a:moveTo>
                <a:lnTo>
                  <a:pt x="9109709" y="2950463"/>
                </a:lnTo>
                <a:lnTo>
                  <a:pt x="9109710" y="0"/>
                </a:lnTo>
                <a:lnTo>
                  <a:pt x="0" y="0"/>
                </a:lnTo>
                <a:lnTo>
                  <a:pt x="0" y="2950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90" y="4570476"/>
            <a:ext cx="9109710" cy="20320"/>
          </a:xfrm>
          <a:custGeom>
            <a:avLst/>
            <a:gdLst/>
            <a:ahLst/>
            <a:cxnLst/>
            <a:rect l="l" t="t" r="r" b="b"/>
            <a:pathLst>
              <a:path w="9109710" h="20320">
                <a:moveTo>
                  <a:pt x="0" y="19812"/>
                </a:moveTo>
                <a:lnTo>
                  <a:pt x="9109709" y="19812"/>
                </a:lnTo>
                <a:lnTo>
                  <a:pt x="9109709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3A3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290" y="1629917"/>
            <a:ext cx="9109710" cy="2950845"/>
          </a:xfrm>
          <a:custGeom>
            <a:avLst/>
            <a:gdLst/>
            <a:ahLst/>
            <a:cxnLst/>
            <a:rect l="l" t="t" r="r" b="b"/>
            <a:pathLst>
              <a:path w="9109710" h="2950845">
                <a:moveTo>
                  <a:pt x="9109710" y="0"/>
                </a:moveTo>
                <a:lnTo>
                  <a:pt x="0" y="0"/>
                </a:lnTo>
                <a:lnTo>
                  <a:pt x="0" y="2950463"/>
                </a:lnTo>
              </a:path>
            </a:pathLst>
          </a:custGeom>
          <a:ln w="19812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27530" y="2167763"/>
            <a:ext cx="6769734" cy="168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sz="6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Sytuacja </a:t>
            </a:r>
            <a:r>
              <a:rPr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60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krajach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600"/>
              </a:lnSpc>
            </a:pPr>
            <a:r>
              <a:rPr sz="6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nadbałtyckich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1124418"/>
            <a:ext cx="7904732" cy="5593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40622" y="6501790"/>
            <a:ext cx="492759" cy="316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latin typeface="Georgia"/>
                <a:cs typeface="Georgia"/>
              </a:rPr>
              <a:t>Source</a:t>
            </a:r>
            <a:endParaRPr sz="1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Georgia"/>
                <a:cs typeface="Georgia"/>
              </a:rPr>
              <a:t>:</a:t>
            </a:r>
            <a:r>
              <a:rPr sz="1000" b="1" spc="-100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ADNS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276" y="588517"/>
            <a:ext cx="869188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3790" marR="5080" indent="-3641725">
              <a:lnSpc>
                <a:spcPct val="100000"/>
              </a:lnSpc>
            </a:pPr>
            <a:r>
              <a:rPr sz="1800" dirty="0">
                <a:solidFill>
                  <a:srgbClr val="000000"/>
                </a:solidFill>
                <a:latin typeface="Trebuchet MS"/>
                <a:cs typeface="Trebuchet MS"/>
              </a:rPr>
              <a:t>Ewolucja sytuacji epizootycznej w zakresie ASF w </a:t>
            </a:r>
            <a:r>
              <a:rPr sz="1800" spc="-15" dirty="0">
                <a:solidFill>
                  <a:srgbClr val="000000"/>
                </a:solidFill>
                <a:latin typeface="Trebuchet MS"/>
                <a:cs typeface="Trebuchet MS"/>
              </a:rPr>
              <a:t>Polsce </a:t>
            </a:r>
            <a:r>
              <a:rPr sz="1800" spc="-5" dirty="0">
                <a:solidFill>
                  <a:srgbClr val="000000"/>
                </a:solidFill>
                <a:latin typeface="Trebuchet MS"/>
                <a:cs typeface="Trebuchet MS"/>
              </a:rPr>
              <a:t>i </a:t>
            </a:r>
            <a:r>
              <a:rPr sz="1800" spc="-10" dirty="0">
                <a:solidFill>
                  <a:srgbClr val="000000"/>
                </a:solidFill>
                <a:latin typeface="Trebuchet MS"/>
                <a:cs typeface="Trebuchet MS"/>
              </a:rPr>
              <a:t>krajach</a:t>
            </a:r>
            <a:r>
              <a:rPr sz="1800" spc="-13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000000"/>
                </a:solidFill>
                <a:latin typeface="Trebuchet MS"/>
                <a:cs typeface="Trebuchet MS"/>
              </a:rPr>
              <a:t>nadbałtyckich  2104 </a:t>
            </a:r>
            <a:r>
              <a:rPr sz="1800" spc="-5" dirty="0">
                <a:solidFill>
                  <a:srgbClr val="000000"/>
                </a:solidFill>
                <a:latin typeface="Trebuchet MS"/>
                <a:cs typeface="Trebuchet MS"/>
              </a:rPr>
              <a:t>–</a:t>
            </a:r>
            <a:r>
              <a:rPr sz="1800" spc="-13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000000"/>
                </a:solidFill>
                <a:latin typeface="Trebuchet MS"/>
                <a:cs typeface="Trebuchet MS"/>
              </a:rPr>
              <a:t>2016.</a:t>
            </a:r>
            <a:endParaRPr sz="18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045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251111"/>
              </p:ext>
            </p:extLst>
          </p:nvPr>
        </p:nvGraphicFramePr>
        <p:xfrm>
          <a:off x="971600" y="260648"/>
          <a:ext cx="4896544" cy="586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448272"/>
              </a:tblGrid>
              <a:tr h="57814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PRODUKT</a:t>
                      </a:r>
                      <a:endParaRPr lang="pl-PL" sz="1800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1280" marR="81280" marT="45722" marB="45722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PRZEŻYWALNOŚĆ (DNI)</a:t>
                      </a:r>
                      <a:endParaRPr lang="pl-PL" sz="1800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1280" marR="81280" marT="45722" marB="45722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Odkostnione mięso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105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Mięso z kością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105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Mięso mielone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105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Solone mięso odkostnione 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182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Solone mięso z kością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182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Gotowane mięso odkostnione 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Gotowane mięso z kością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Mięso</a:t>
                      </a:r>
                      <a:r>
                        <a:rPr lang="pl-PL" sz="1400" b="1" baseline="0" dirty="0" smtClean="0">
                          <a:solidFill>
                            <a:srgbClr val="663300"/>
                          </a:solidFill>
                        </a:rPr>
                        <a:t> konserwowane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 dirty="0" smtClean="0">
                          <a:solidFill>
                            <a:srgbClr val="663300"/>
                          </a:solidFill>
                        </a:rPr>
                        <a:t>Suszone mięso </a:t>
                      </a: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odkostnione 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300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Suszone mięso z kością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300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u="sng" dirty="0" smtClean="0">
                          <a:solidFill>
                            <a:srgbClr val="663300"/>
                          </a:solidFill>
                        </a:rPr>
                        <a:t>Wędzone mięso </a:t>
                      </a: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odkostnione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30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Mięso mrożone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1000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Chłodzone mięso</a:t>
                      </a:r>
                      <a:r>
                        <a:rPr lang="pl-PL" sz="1400" b="1" baseline="0" dirty="0" smtClean="0">
                          <a:solidFill>
                            <a:srgbClr val="663300"/>
                          </a:solidFill>
                        </a:rPr>
                        <a:t> o</a:t>
                      </a: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dkostnione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110 (5 m-</a:t>
                      </a:r>
                      <a:r>
                        <a:rPr lang="pl-PL" sz="1400" b="1" dirty="0" err="1" smtClean="0">
                          <a:solidFill>
                            <a:srgbClr val="663300"/>
                          </a:solidFill>
                        </a:rPr>
                        <a:t>cy</a:t>
                      </a:r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)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Chłodzone mięso z kością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110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Suszony tłuszcz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300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Podroby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105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07478">
                <a:tc>
                  <a:txBody>
                    <a:bodyPr/>
                    <a:lstStyle/>
                    <a:p>
                      <a:r>
                        <a:rPr lang="pl-PL" sz="1400" b="1" u="sng" dirty="0" smtClean="0">
                          <a:solidFill>
                            <a:srgbClr val="663300"/>
                          </a:solidFill>
                        </a:rPr>
                        <a:t>Skóra/tłuszcz</a:t>
                      </a:r>
                      <a:endParaRPr lang="pl-PL" sz="1400" b="1" u="sng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663300"/>
                          </a:solidFill>
                        </a:rPr>
                        <a:t>300</a:t>
                      </a:r>
                      <a:endParaRPr lang="pl-PL" sz="1400" b="1" dirty="0">
                        <a:solidFill>
                          <a:srgbClr val="663300"/>
                        </a:solidFill>
                      </a:endParaRPr>
                    </a:p>
                  </a:txBody>
                  <a:tcPr marL="81280" marR="81280" marT="45722" marB="45722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5993904" y="1052735"/>
            <a:ext cx="31500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pc="-5" dirty="0">
                <a:latin typeface="Trebuchet MS"/>
                <a:cs typeface="Trebuchet MS"/>
              </a:rPr>
              <a:t>Wirus </a:t>
            </a:r>
            <a:r>
              <a:rPr lang="pl-PL" dirty="0">
                <a:latin typeface="Trebuchet MS"/>
                <a:cs typeface="Trebuchet MS"/>
              </a:rPr>
              <a:t>zachowuje właściwości  zakaźne we krwi, kale,  </a:t>
            </a:r>
            <a:r>
              <a:rPr lang="pl-PL" spc="-5" dirty="0">
                <a:latin typeface="Trebuchet MS"/>
                <a:cs typeface="Trebuchet MS"/>
              </a:rPr>
              <a:t>tkankach </a:t>
            </a:r>
            <a:r>
              <a:rPr lang="pl-PL" dirty="0">
                <a:latin typeface="Trebuchet MS"/>
                <a:cs typeface="Trebuchet MS"/>
              </a:rPr>
              <a:t>(</a:t>
            </a:r>
            <a:r>
              <a:rPr lang="pl-PL" i="1" dirty="0">
                <a:latin typeface="Trebuchet MS"/>
                <a:cs typeface="Trebuchet MS"/>
              </a:rPr>
              <a:t>zwłaszcza</a:t>
            </a:r>
            <a:r>
              <a:rPr lang="pl-PL" i="1" spc="-65" dirty="0">
                <a:latin typeface="Trebuchet MS"/>
                <a:cs typeface="Trebuchet MS"/>
              </a:rPr>
              <a:t> </a:t>
            </a:r>
            <a:r>
              <a:rPr lang="pl-PL" i="1" dirty="0">
                <a:latin typeface="Trebuchet MS"/>
                <a:cs typeface="Trebuchet MS"/>
              </a:rPr>
              <a:t>surowych,  </a:t>
            </a:r>
            <a:r>
              <a:rPr lang="pl-PL" i="1" spc="-5" dirty="0">
                <a:latin typeface="Trebuchet MS"/>
                <a:cs typeface="Trebuchet MS"/>
              </a:rPr>
              <a:t>niedogotowanych </a:t>
            </a:r>
            <a:r>
              <a:rPr lang="pl-PL" i="1" dirty="0">
                <a:latin typeface="Trebuchet MS"/>
                <a:cs typeface="Trebuchet MS"/>
              </a:rPr>
              <a:t>produktach  </a:t>
            </a:r>
            <a:r>
              <a:rPr lang="pl-PL" i="1" spc="-5" dirty="0">
                <a:latin typeface="Trebuchet MS"/>
                <a:cs typeface="Trebuchet MS"/>
              </a:rPr>
              <a:t>pochodzenia </a:t>
            </a:r>
            <a:r>
              <a:rPr lang="pl-PL" i="1" dirty="0">
                <a:latin typeface="Trebuchet MS"/>
                <a:cs typeface="Trebuchet MS"/>
              </a:rPr>
              <a:t>wieprzowego,  </a:t>
            </a:r>
            <a:r>
              <a:rPr lang="pl-PL" i="1" spc="-5" dirty="0">
                <a:latin typeface="Trebuchet MS"/>
                <a:cs typeface="Trebuchet MS"/>
              </a:rPr>
              <a:t>dziczyzny</a:t>
            </a:r>
            <a:r>
              <a:rPr lang="pl-PL" spc="-5" dirty="0">
                <a:latin typeface="Trebuchet MS"/>
                <a:cs typeface="Trebuchet MS"/>
              </a:rPr>
              <a:t>) </a:t>
            </a:r>
            <a:r>
              <a:rPr lang="pl-PL" dirty="0">
                <a:latin typeface="Trebuchet MS"/>
                <a:cs typeface="Trebuchet MS"/>
              </a:rPr>
              <a:t>przez długi okres  </a:t>
            </a:r>
            <a:r>
              <a:rPr lang="pl-PL" spc="-5" dirty="0">
                <a:latin typeface="Trebuchet MS"/>
                <a:cs typeface="Trebuchet MS"/>
              </a:rPr>
              <a:t>(</a:t>
            </a:r>
            <a:r>
              <a:rPr lang="pl-PL" spc="-5" dirty="0" smtClean="0">
                <a:latin typeface="Trebuchet MS"/>
                <a:cs typeface="Trebuchet MS"/>
              </a:rPr>
              <a:t>nawet</a:t>
            </a:r>
            <a:br>
              <a:rPr lang="pl-PL" spc="-5" dirty="0" smtClean="0">
                <a:latin typeface="Trebuchet MS"/>
                <a:cs typeface="Trebuchet MS"/>
              </a:rPr>
            </a:br>
            <a:r>
              <a:rPr lang="pl-PL" spc="-5" dirty="0" smtClean="0">
                <a:latin typeface="Trebuchet MS"/>
                <a:cs typeface="Trebuchet MS"/>
              </a:rPr>
              <a:t> </a:t>
            </a:r>
            <a:r>
              <a:rPr lang="pl-PL" u="heavy" dirty="0">
                <a:latin typeface="Trebuchet MS"/>
                <a:cs typeface="Trebuchet MS"/>
              </a:rPr>
              <a:t>3-6</a:t>
            </a:r>
            <a:r>
              <a:rPr lang="pl-PL" u="heavy" spc="-85" dirty="0">
                <a:latin typeface="Trebuchet MS"/>
                <a:cs typeface="Trebuchet MS"/>
              </a:rPr>
              <a:t> </a:t>
            </a:r>
            <a:r>
              <a:rPr lang="pl-PL" u="heavy" spc="-5" dirty="0">
                <a:latin typeface="Trebuchet MS"/>
                <a:cs typeface="Trebuchet MS"/>
              </a:rPr>
              <a:t>m-</a:t>
            </a:r>
            <a:r>
              <a:rPr lang="pl-PL" u="heavy" spc="-5" dirty="0" err="1">
                <a:latin typeface="Trebuchet MS"/>
                <a:cs typeface="Trebuchet MS"/>
              </a:rPr>
              <a:t>cy</a:t>
            </a:r>
            <a:r>
              <a:rPr lang="pl-PL" spc="-5" dirty="0">
                <a:latin typeface="Trebuchet MS"/>
                <a:cs typeface="Trebuchet MS"/>
              </a:rPr>
              <a:t>).</a:t>
            </a:r>
            <a:endParaRPr lang="pl-PL" dirty="0">
              <a:latin typeface="Trebuchet MS"/>
              <a:cs typeface="Trebuchet MS"/>
            </a:endParaRPr>
          </a:p>
          <a:p>
            <a:pPr marL="12700" marR="175895">
              <a:lnSpc>
                <a:spcPct val="100000"/>
              </a:lnSpc>
            </a:pPr>
            <a:r>
              <a:rPr lang="pl-PL" dirty="0">
                <a:latin typeface="Trebuchet MS"/>
                <a:cs typeface="Trebuchet MS"/>
              </a:rPr>
              <a:t>Obecność wirusa w</a:t>
            </a:r>
            <a:r>
              <a:rPr lang="pl-PL" spc="-114" dirty="0">
                <a:latin typeface="Trebuchet MS"/>
                <a:cs typeface="Trebuchet MS"/>
              </a:rPr>
              <a:t> </a:t>
            </a:r>
            <a:r>
              <a:rPr lang="pl-PL" dirty="0">
                <a:latin typeface="Trebuchet MS"/>
                <a:cs typeface="Trebuchet MS"/>
              </a:rPr>
              <a:t>śledzionie  zakopanej w ziemi  </a:t>
            </a:r>
            <a:r>
              <a:rPr lang="pl-PL" spc="-5" dirty="0">
                <a:latin typeface="Trebuchet MS"/>
                <a:cs typeface="Trebuchet MS"/>
              </a:rPr>
              <a:t>potwierdzono nawet po </a:t>
            </a:r>
            <a:r>
              <a:rPr lang="pl-PL" dirty="0">
                <a:latin typeface="Trebuchet MS"/>
                <a:cs typeface="Trebuchet MS"/>
              </a:rPr>
              <a:t>270  </a:t>
            </a:r>
            <a:r>
              <a:rPr lang="pl-PL" spc="-5" dirty="0">
                <a:latin typeface="Trebuchet MS"/>
                <a:cs typeface="Trebuchet MS"/>
              </a:rPr>
              <a:t>dniach!!</a:t>
            </a:r>
            <a:endParaRPr lang="pl-PL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872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5173" y="3278632"/>
          <a:ext cx="8676955" cy="30049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8240"/>
                <a:gridCol w="343154"/>
                <a:gridCol w="1835149"/>
                <a:gridCol w="2090674"/>
                <a:gridCol w="87503"/>
                <a:gridCol w="2142235"/>
              </a:tblGrid>
              <a:tr h="434339">
                <a:tc>
                  <a:txBody>
                    <a:bodyPr/>
                    <a:lstStyle/>
                    <a:p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3808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Świnie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380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24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Dziki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380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Razem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38085"/>
                    </a:solidFill>
                  </a:tcPr>
                </a:tc>
              </a:tr>
              <a:tr h="4659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Estonia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24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2077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2101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</a:tr>
              <a:tr h="466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dirty="0">
                          <a:latin typeface="Trebuchet MS"/>
                          <a:cs typeface="Trebuchet MS"/>
                        </a:rPr>
                        <a:t>Łotwa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47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1967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2014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</a:tr>
              <a:tr h="4659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Litwa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39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812">
                      <a:solidFill>
                        <a:srgbClr val="FF0000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dirty="0">
                          <a:latin typeface="Trebuchet MS"/>
                          <a:cs typeface="Trebuchet MS"/>
                        </a:rPr>
                        <a:t>595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812">
                      <a:solidFill>
                        <a:srgbClr val="FF0000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634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</a:tr>
              <a:tr h="401828">
                <a:tc rowSpan="2">
                  <a:txBody>
                    <a:bodyPr/>
                    <a:lstStyle/>
                    <a:p>
                      <a:pPr marL="7156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spc="-30" dirty="0">
                          <a:latin typeface="Trebuchet MS"/>
                          <a:cs typeface="Trebuchet MS"/>
                        </a:rPr>
                        <a:t>Polska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812">
                      <a:solidFill>
                        <a:srgbClr val="FF0000"/>
                      </a:solidFill>
                      <a:prstDash val="solid"/>
                    </a:lnR>
                    <a:lnT w="19812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CEC"/>
                    </a:solidFill>
                  </a:tcPr>
                </a:tc>
                <a:tc>
                  <a:txBody>
                    <a:bodyPr/>
                    <a:lstStyle/>
                    <a:p>
                      <a:pPr marL="6013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dirty="0">
                          <a:latin typeface="Trebuchet MS"/>
                          <a:cs typeface="Trebuchet MS"/>
                        </a:rPr>
                        <a:t>34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812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812">
                      <a:solidFill>
                        <a:srgbClr val="FF0000"/>
                      </a:solidFill>
                      <a:prstDash val="solid"/>
                    </a:lnT>
                    <a:lnB w="19812">
                      <a:solidFill>
                        <a:srgbClr val="FF0000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dirty="0">
                          <a:latin typeface="Trebuchet MS"/>
                          <a:cs typeface="Trebuchet MS"/>
                        </a:rPr>
                        <a:t>338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812">
                      <a:solidFill>
                        <a:srgbClr val="FF0000"/>
                      </a:solidFill>
                      <a:prstDash val="solid"/>
                    </a:lnR>
                    <a:lnT w="19812">
                      <a:solidFill>
                        <a:srgbClr val="FF0000"/>
                      </a:solidFill>
                      <a:prstDash val="solid"/>
                    </a:lnT>
                    <a:lnB w="19812">
                      <a:solidFill>
                        <a:srgbClr val="FF0000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812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363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</a:tr>
              <a:tr h="642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812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EC"/>
                    </a:solidFill>
                  </a:tcPr>
                </a:tc>
              </a:tr>
              <a:tr h="4660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Razem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139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4933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5072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D9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40155" y="871473"/>
            <a:ext cx="7519670" cy="2269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Dziki były na Litwie,</a:t>
            </a:r>
            <a:r>
              <a:rPr sz="28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Łotwie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Estonii, podobnie </a:t>
            </a:r>
            <a:r>
              <a:rPr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Polsce,</a:t>
            </a:r>
            <a:r>
              <a:rPr sz="28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pierwotnym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algn="ctr">
              <a:lnSpc>
                <a:spcPct val="100000"/>
              </a:lnSpc>
            </a:pP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źródłem</a:t>
            </a:r>
            <a:r>
              <a:rPr sz="2800" b="1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ASFV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47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2014-2017 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przypadki i</a:t>
            </a:r>
            <a:r>
              <a:rPr sz="28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ogniska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528" y="1336233"/>
            <a:ext cx="3726815" cy="387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10" dirty="0">
                <a:latin typeface="Trebuchet MS"/>
                <a:cs typeface="Trebuchet MS"/>
              </a:rPr>
              <a:t>ASF </a:t>
            </a:r>
            <a:r>
              <a:rPr sz="2800" b="1" spc="-5" dirty="0">
                <a:latin typeface="Trebuchet MS"/>
                <a:cs typeface="Trebuchet MS"/>
              </a:rPr>
              <a:t>w </a:t>
            </a:r>
            <a:r>
              <a:rPr sz="2800" b="1" spc="-25" dirty="0">
                <a:latin typeface="Trebuchet MS"/>
                <a:cs typeface="Trebuchet MS"/>
              </a:rPr>
              <a:t>Polsce </a:t>
            </a:r>
            <a:r>
              <a:rPr sz="2800" b="1" spc="-5" dirty="0">
                <a:latin typeface="Trebuchet MS"/>
                <a:cs typeface="Trebuchet MS"/>
              </a:rPr>
              <a:t>i</a:t>
            </a:r>
            <a:r>
              <a:rPr sz="2800" b="1" spc="-40" dirty="0">
                <a:latin typeface="Trebuchet MS"/>
                <a:cs typeface="Trebuchet MS"/>
              </a:rPr>
              <a:t> </a:t>
            </a:r>
            <a:r>
              <a:rPr sz="2800" b="1" spc="-15" dirty="0">
                <a:latin typeface="Trebuchet MS"/>
                <a:cs typeface="Trebuchet MS"/>
              </a:rPr>
              <a:t>krajach</a:t>
            </a:r>
            <a:endParaRPr sz="2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800" b="1" spc="-5" dirty="0">
                <a:latin typeface="Trebuchet MS"/>
                <a:cs typeface="Trebuchet MS"/>
              </a:rPr>
              <a:t>sąsiadujących.</a:t>
            </a:r>
            <a:endParaRPr sz="2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800" b="1" spc="-10" dirty="0" err="1" smtClean="0">
                <a:latin typeface="Trebuchet MS"/>
                <a:cs typeface="Trebuchet MS"/>
              </a:rPr>
              <a:t>Strefy</a:t>
            </a:r>
            <a:endParaRPr lang="pl-PL" sz="2800" b="1" spc="-10" dirty="0" smtClean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endParaRPr lang="pl-PL" sz="2800" b="1" spc="-1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lang="pl-PL" sz="2800" b="1" spc="-10" dirty="0" smtClean="0">
                <a:solidFill>
                  <a:srgbClr val="C00000"/>
                </a:solidFill>
                <a:latin typeface="Trebuchet MS"/>
                <a:cs typeface="Trebuchet MS"/>
              </a:rPr>
              <a:t>Litwa, Łotwa, Estonia =&gt;</a:t>
            </a:r>
          </a:p>
          <a:p>
            <a:pPr algn="ctr">
              <a:lnSpc>
                <a:spcPct val="100000"/>
              </a:lnSpc>
            </a:pPr>
            <a:r>
              <a:rPr lang="pl-PL" sz="2800" b="1" spc="-10" dirty="0">
                <a:solidFill>
                  <a:srgbClr val="C00000"/>
                </a:solidFill>
                <a:latin typeface="Trebuchet MS"/>
                <a:cs typeface="Trebuchet MS"/>
              </a:rPr>
              <a:t>w</a:t>
            </a:r>
            <a:r>
              <a:rPr lang="pl-PL" sz="2800" b="1" spc="-10" dirty="0" smtClean="0">
                <a:solidFill>
                  <a:srgbClr val="C00000"/>
                </a:solidFill>
                <a:latin typeface="Trebuchet MS"/>
                <a:cs typeface="Trebuchet MS"/>
              </a:rPr>
              <a:t>oj. podlaskie, mazowieckie, lubelskie</a:t>
            </a:r>
            <a:endParaRPr sz="28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48243" y="6141720"/>
            <a:ext cx="792479" cy="341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9992" y="600539"/>
            <a:ext cx="3744416" cy="5349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7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196"/>
            <a:ext cx="9143999" cy="6813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" y="1629917"/>
            <a:ext cx="9109710" cy="2950845"/>
          </a:xfrm>
          <a:custGeom>
            <a:avLst/>
            <a:gdLst/>
            <a:ahLst/>
            <a:cxnLst/>
            <a:rect l="l" t="t" r="r" b="b"/>
            <a:pathLst>
              <a:path w="9109710" h="2950845">
                <a:moveTo>
                  <a:pt x="0" y="2950463"/>
                </a:moveTo>
                <a:lnTo>
                  <a:pt x="9109709" y="2950463"/>
                </a:lnTo>
                <a:lnTo>
                  <a:pt x="9109710" y="0"/>
                </a:lnTo>
                <a:lnTo>
                  <a:pt x="0" y="0"/>
                </a:lnTo>
                <a:lnTo>
                  <a:pt x="0" y="2950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4290" y="4570476"/>
            <a:ext cx="9109710" cy="20320"/>
          </a:xfrm>
          <a:custGeom>
            <a:avLst/>
            <a:gdLst/>
            <a:ahLst/>
            <a:cxnLst/>
            <a:rect l="l" t="t" r="r" b="b"/>
            <a:pathLst>
              <a:path w="9109710" h="20320">
                <a:moveTo>
                  <a:pt x="0" y="19812"/>
                </a:moveTo>
                <a:lnTo>
                  <a:pt x="9109709" y="19812"/>
                </a:lnTo>
                <a:lnTo>
                  <a:pt x="9109709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3A3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290" y="1629917"/>
            <a:ext cx="9109710" cy="2950845"/>
          </a:xfrm>
          <a:custGeom>
            <a:avLst/>
            <a:gdLst/>
            <a:ahLst/>
            <a:cxnLst/>
            <a:rect l="l" t="t" r="r" b="b"/>
            <a:pathLst>
              <a:path w="9109710" h="2950845">
                <a:moveTo>
                  <a:pt x="9109710" y="0"/>
                </a:moveTo>
                <a:lnTo>
                  <a:pt x="0" y="0"/>
                </a:lnTo>
                <a:lnTo>
                  <a:pt x="0" y="2950463"/>
                </a:lnTo>
              </a:path>
            </a:pathLst>
          </a:custGeom>
          <a:ln w="19812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845" y="2166239"/>
            <a:ext cx="8179434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605"/>
              </a:lnSpc>
            </a:pPr>
            <a:endParaRPr lang="pl-PL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605"/>
              </a:lnSpc>
            </a:pPr>
            <a:r>
              <a:rPr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Sytuacja</a:t>
            </a:r>
            <a:r>
              <a:rPr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60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Ukrainie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81" y="188640"/>
            <a:ext cx="8424935" cy="44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405"/>
              </a:spcBef>
            </a:pPr>
            <a:endParaRPr lang="pl-PL" sz="2400" spc="-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ct val="150000"/>
              </a:lnSpc>
              <a:spcBef>
                <a:spcPts val="405"/>
              </a:spcBef>
            </a:pPr>
            <a:r>
              <a:rPr sz="24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Należy</a:t>
            </a:r>
            <a:r>
              <a:rPr sz="24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podkreślić, że perspektywy rozwoju sytuacji w </a:t>
            </a:r>
            <a:r>
              <a:rPr sz="2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kraju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muszą</a:t>
            </a:r>
            <a:r>
              <a:rPr sz="2400" spc="-27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400" spc="-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uwzględniać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sz="24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tylko możliwość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szerzenia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 choroby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„epicentrum” w województwie  podlaskim, ale również ponownego wprowadzenia wirusa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krajów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ościennych,  </a:t>
            </a:r>
            <a:r>
              <a:rPr sz="2400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czyli Białorusi i </a:t>
            </a:r>
            <a:r>
              <a:rPr sz="2400" u="sng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Ukrainy.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Szczególnie poważna sytuacja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aktualnie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miejsce 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Ukrainie, gdzie </a:t>
            </a:r>
            <a:r>
              <a:rPr sz="2400" b="1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ogniska </a:t>
            </a:r>
            <a:r>
              <a:rPr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</a:t>
            </a:r>
            <a:r>
              <a:rPr sz="2400" b="1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występują na </a:t>
            </a:r>
            <a:r>
              <a:rPr sz="2400" b="1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całym </a:t>
            </a:r>
            <a:r>
              <a:rPr sz="2400" b="1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obszarze kraju, od </a:t>
            </a:r>
            <a:r>
              <a:rPr sz="2400" b="1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Wołynia  </a:t>
            </a:r>
            <a:r>
              <a:rPr sz="2400" b="1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zachodzie, po </a:t>
            </a:r>
            <a:r>
              <a:rPr sz="2400" b="1" u="sng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obwód </a:t>
            </a:r>
            <a:r>
              <a:rPr sz="2400" b="1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ługański na</a:t>
            </a:r>
            <a:r>
              <a:rPr sz="2400" b="1" u="sng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wschodzie.</a:t>
            </a:r>
            <a:endParaRPr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88160"/>
            <a:ext cx="2088232" cy="130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6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196"/>
            <a:ext cx="9143999" cy="6813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" y="1629917"/>
            <a:ext cx="9109710" cy="2950845"/>
          </a:xfrm>
          <a:custGeom>
            <a:avLst/>
            <a:gdLst/>
            <a:ahLst/>
            <a:cxnLst/>
            <a:rect l="l" t="t" r="r" b="b"/>
            <a:pathLst>
              <a:path w="9109710" h="2950845">
                <a:moveTo>
                  <a:pt x="0" y="2950463"/>
                </a:moveTo>
                <a:lnTo>
                  <a:pt x="9109709" y="2950463"/>
                </a:lnTo>
                <a:lnTo>
                  <a:pt x="9109710" y="0"/>
                </a:lnTo>
                <a:lnTo>
                  <a:pt x="0" y="0"/>
                </a:lnTo>
                <a:lnTo>
                  <a:pt x="0" y="2950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4290" y="4570476"/>
            <a:ext cx="9109710" cy="20320"/>
          </a:xfrm>
          <a:custGeom>
            <a:avLst/>
            <a:gdLst/>
            <a:ahLst/>
            <a:cxnLst/>
            <a:rect l="l" t="t" r="r" b="b"/>
            <a:pathLst>
              <a:path w="9109710" h="20320">
                <a:moveTo>
                  <a:pt x="0" y="19812"/>
                </a:moveTo>
                <a:lnTo>
                  <a:pt x="9109709" y="19812"/>
                </a:lnTo>
                <a:lnTo>
                  <a:pt x="9109709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3A3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290" y="1629917"/>
            <a:ext cx="9109710" cy="2950845"/>
          </a:xfrm>
          <a:custGeom>
            <a:avLst/>
            <a:gdLst/>
            <a:ahLst/>
            <a:cxnLst/>
            <a:rect l="l" t="t" r="r" b="b"/>
            <a:pathLst>
              <a:path w="9109710" h="2950845">
                <a:moveTo>
                  <a:pt x="9109710" y="0"/>
                </a:moveTo>
                <a:lnTo>
                  <a:pt x="0" y="0"/>
                </a:lnTo>
                <a:lnTo>
                  <a:pt x="0" y="2950463"/>
                </a:lnTo>
              </a:path>
            </a:pathLst>
          </a:custGeom>
          <a:ln w="19812">
            <a:solidFill>
              <a:srgbClr val="3A3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845" y="2166239"/>
            <a:ext cx="8179434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605"/>
              </a:lnSpc>
            </a:pPr>
            <a:endParaRPr lang="pl-PL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605"/>
              </a:lnSpc>
            </a:pPr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Republika Czeska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1652" y="548680"/>
            <a:ext cx="7439659" cy="5191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0585">
              <a:lnSpc>
                <a:spcPct val="100000"/>
              </a:lnSpc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27.06.2017 - 2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przypadki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u </a:t>
            </a:r>
            <a:r>
              <a:rPr sz="2400" b="1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dzików</a:t>
            </a:r>
            <a:r>
              <a:rPr lang="pl-PL" sz="24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Republice</a:t>
            </a:r>
            <a:r>
              <a:rPr sz="24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Czeskiej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986405" algn="just">
              <a:lnSpc>
                <a:spcPct val="107000"/>
              </a:lnSpc>
              <a:spcBef>
                <a:spcPts val="1645"/>
              </a:spcBef>
            </a:pPr>
            <a:r>
              <a:rPr sz="2100" spc="-5" dirty="0">
                <a:latin typeface="Times New Roman"/>
                <a:cs typeface="Times New Roman"/>
              </a:rPr>
              <a:t>Oba </a:t>
            </a:r>
            <a:r>
              <a:rPr sz="2100" dirty="0">
                <a:latin typeface="Times New Roman"/>
                <a:cs typeface="Times New Roman"/>
              </a:rPr>
              <a:t>przypadki zostały stwierdzone </a:t>
            </a:r>
            <a:r>
              <a:rPr sz="2100" spc="-10" dirty="0">
                <a:latin typeface="Times New Roman"/>
                <a:cs typeface="Times New Roman"/>
              </a:rPr>
              <a:t>na  </a:t>
            </a:r>
            <a:r>
              <a:rPr sz="2100" dirty="0">
                <a:latin typeface="Times New Roman"/>
                <a:cs typeface="Times New Roman"/>
              </a:rPr>
              <a:t>podstawie </a:t>
            </a:r>
            <a:r>
              <a:rPr sz="2100" spc="-5" dirty="0">
                <a:latin typeface="Times New Roman"/>
                <a:cs typeface="Times New Roman"/>
              </a:rPr>
              <a:t>wyników </a:t>
            </a:r>
            <a:r>
              <a:rPr sz="2100" dirty="0">
                <a:latin typeface="Times New Roman"/>
                <a:cs typeface="Times New Roman"/>
              </a:rPr>
              <a:t>badań </a:t>
            </a:r>
            <a:r>
              <a:rPr sz="2100" spc="-5" dirty="0">
                <a:latin typeface="Times New Roman"/>
                <a:cs typeface="Times New Roman"/>
              </a:rPr>
              <a:t>uzyskanych  </a:t>
            </a:r>
            <a:r>
              <a:rPr sz="2100" dirty="0">
                <a:latin typeface="Times New Roman"/>
                <a:cs typeface="Times New Roman"/>
              </a:rPr>
              <a:t>metodą real-time PCR </a:t>
            </a:r>
            <a:r>
              <a:rPr sz="2100" spc="-5" dirty="0">
                <a:latin typeface="Times New Roman"/>
                <a:cs typeface="Times New Roman"/>
              </a:rPr>
              <a:t>w </a:t>
            </a:r>
            <a:r>
              <a:rPr sz="2100" dirty="0">
                <a:latin typeface="Times New Roman"/>
                <a:cs typeface="Times New Roman"/>
              </a:rPr>
              <a:t>okolicy </a:t>
            </a:r>
            <a:r>
              <a:rPr sz="2100" spc="-5" dirty="0">
                <a:latin typeface="Times New Roman"/>
                <a:cs typeface="Times New Roman"/>
              </a:rPr>
              <a:t>miasta  </a:t>
            </a:r>
            <a:r>
              <a:rPr sz="2100" dirty="0">
                <a:latin typeface="Times New Roman"/>
                <a:cs typeface="Times New Roman"/>
              </a:rPr>
              <a:t>Zlin położonym </a:t>
            </a:r>
            <a:r>
              <a:rPr sz="2100" b="1" spc="-5" dirty="0">
                <a:latin typeface="Times New Roman"/>
                <a:cs typeface="Times New Roman"/>
              </a:rPr>
              <a:t>we </a:t>
            </a:r>
            <a:r>
              <a:rPr sz="2100" b="1" dirty="0">
                <a:latin typeface="Times New Roman"/>
                <a:cs typeface="Times New Roman"/>
              </a:rPr>
              <a:t>wschodniej części  kraju </a:t>
            </a:r>
            <a:r>
              <a:rPr sz="2100" b="1" spc="-5" dirty="0">
                <a:latin typeface="Times New Roman"/>
                <a:cs typeface="Times New Roman"/>
              </a:rPr>
              <a:t>w </a:t>
            </a:r>
            <a:r>
              <a:rPr sz="2100" b="1" dirty="0">
                <a:latin typeface="Times New Roman"/>
                <a:cs typeface="Times New Roman"/>
              </a:rPr>
              <a:t>odległości </a:t>
            </a:r>
            <a:r>
              <a:rPr sz="21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ok.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90 </a:t>
            </a:r>
            <a:r>
              <a:rPr sz="21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km </a:t>
            </a:r>
            <a:r>
              <a:rPr lang="pl-PL" sz="21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pl-PL" sz="21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sz="21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od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granicy  z</a:t>
            </a:r>
            <a:r>
              <a:rPr sz="2100" b="1" spc="-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Polską.</a:t>
            </a:r>
          </a:p>
          <a:p>
            <a:pPr marL="12700" algn="just">
              <a:lnSpc>
                <a:spcPct val="100000"/>
              </a:lnSpc>
              <a:spcBef>
                <a:spcPts val="780"/>
              </a:spcBef>
            </a:pPr>
            <a:r>
              <a:rPr sz="2100" dirty="0">
                <a:latin typeface="Times New Roman"/>
                <a:cs typeface="Times New Roman"/>
              </a:rPr>
              <a:t>Czeskie          władze        </a:t>
            </a:r>
            <a:r>
              <a:rPr sz="2100" spc="17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weterynaryjne</a:t>
            </a:r>
          </a:p>
          <a:p>
            <a:pPr marL="12700" algn="just">
              <a:lnSpc>
                <a:spcPct val="100000"/>
              </a:lnSpc>
              <a:spcBef>
                <a:spcPts val="180"/>
              </a:spcBef>
            </a:pPr>
            <a:r>
              <a:rPr sz="2100" dirty="0">
                <a:latin typeface="Times New Roman"/>
                <a:cs typeface="Times New Roman"/>
              </a:rPr>
              <a:t>ustanowiły </a:t>
            </a:r>
            <a:r>
              <a:rPr sz="2100" b="1" spc="-5" dirty="0">
                <a:latin typeface="Times New Roman"/>
                <a:cs typeface="Times New Roman"/>
              </a:rPr>
              <a:t>obszar </a:t>
            </a:r>
            <a:r>
              <a:rPr sz="2100" b="1" dirty="0">
                <a:latin typeface="Times New Roman"/>
                <a:cs typeface="Times New Roman"/>
              </a:rPr>
              <a:t>sanitarny o </a:t>
            </a:r>
            <a:r>
              <a:rPr sz="2100" b="1" spc="120" dirty="0">
                <a:latin typeface="Times New Roman"/>
                <a:cs typeface="Times New Roman"/>
              </a:rPr>
              <a:t> </a:t>
            </a:r>
            <a:r>
              <a:rPr sz="2100" b="1" spc="-5" dirty="0">
                <a:latin typeface="Times New Roman"/>
                <a:cs typeface="Times New Roman"/>
              </a:rPr>
              <a:t>promieniu</a:t>
            </a:r>
            <a:endParaRPr sz="2100" b="1" dirty="0">
              <a:latin typeface="Times New Roman"/>
              <a:cs typeface="Times New Roman"/>
            </a:endParaRPr>
          </a:p>
          <a:p>
            <a:pPr marL="12700" marR="2987040" algn="just">
              <a:lnSpc>
                <a:spcPts val="2700"/>
              </a:lnSpc>
              <a:spcBef>
                <a:spcPts val="105"/>
              </a:spcBef>
            </a:pPr>
            <a:r>
              <a:rPr sz="2100" b="1" dirty="0">
                <a:latin typeface="Times New Roman"/>
                <a:cs typeface="Times New Roman"/>
              </a:rPr>
              <a:t>10 km </a:t>
            </a:r>
            <a:r>
              <a:rPr sz="2100" b="1" spc="-5" dirty="0">
                <a:latin typeface="Times New Roman"/>
                <a:cs typeface="Times New Roman"/>
              </a:rPr>
              <a:t>w </a:t>
            </a:r>
            <a:r>
              <a:rPr sz="2100" b="1" dirty="0">
                <a:latin typeface="Times New Roman"/>
                <a:cs typeface="Times New Roman"/>
              </a:rPr>
              <a:t>którym znajdują </a:t>
            </a:r>
            <a:r>
              <a:rPr sz="2100" b="1" spc="-5" dirty="0">
                <a:latin typeface="Times New Roman"/>
                <a:cs typeface="Times New Roman"/>
              </a:rPr>
              <a:t>się  </a:t>
            </a:r>
            <a:r>
              <a:rPr sz="2100" b="1" dirty="0">
                <a:latin typeface="Times New Roman"/>
                <a:cs typeface="Times New Roman"/>
              </a:rPr>
              <a:t>gospodarstwa   </a:t>
            </a:r>
            <a:r>
              <a:rPr sz="2100" b="1" spc="-5" dirty="0">
                <a:latin typeface="Times New Roman"/>
                <a:cs typeface="Times New Roman"/>
              </a:rPr>
              <a:t>utrzymujące   ok.   </a:t>
            </a:r>
            <a:r>
              <a:rPr lang="pl-PL" sz="2100" b="1" spc="-5" dirty="0" smtClean="0">
                <a:latin typeface="Times New Roman"/>
                <a:cs typeface="Times New Roman"/>
              </a:rPr>
              <a:t/>
            </a:r>
            <a:br>
              <a:rPr lang="pl-PL" sz="2100" b="1" spc="-5" dirty="0" smtClean="0">
                <a:latin typeface="Times New Roman"/>
                <a:cs typeface="Times New Roman"/>
              </a:rPr>
            </a:br>
            <a:r>
              <a:rPr sz="2100" b="1" dirty="0" smtClean="0">
                <a:latin typeface="Times New Roman"/>
                <a:cs typeface="Times New Roman"/>
              </a:rPr>
              <a:t>5 </a:t>
            </a:r>
            <a:r>
              <a:rPr sz="2100" b="1" spc="500" dirty="0" smtClean="0">
                <a:latin typeface="Times New Roman"/>
                <a:cs typeface="Times New Roman"/>
              </a:rPr>
              <a:t> </a:t>
            </a:r>
            <a:r>
              <a:rPr sz="2100" b="1" dirty="0" err="1" smtClean="0">
                <a:latin typeface="Times New Roman"/>
                <a:cs typeface="Times New Roman"/>
              </a:rPr>
              <a:t>tyś</a:t>
            </a:r>
            <a:r>
              <a:rPr sz="2100" b="1" dirty="0" smtClean="0">
                <a:latin typeface="Times New Roman"/>
                <a:cs typeface="Times New Roman"/>
              </a:rPr>
              <a:t>.</a:t>
            </a:r>
            <a:r>
              <a:rPr lang="pl-PL" sz="2100" b="1" dirty="0" smtClean="0">
                <a:latin typeface="Times New Roman"/>
                <a:cs typeface="Times New Roman"/>
              </a:rPr>
              <a:t> </a:t>
            </a:r>
            <a:r>
              <a:rPr sz="2100" b="1" dirty="0" err="1" smtClean="0">
                <a:latin typeface="Times New Roman"/>
                <a:cs typeface="Times New Roman"/>
              </a:rPr>
              <a:t>świń</a:t>
            </a:r>
            <a:r>
              <a:rPr sz="2100" b="1" dirty="0" smtClean="0">
                <a:latin typeface="Times New Roman"/>
                <a:cs typeface="Times New Roman"/>
              </a:rPr>
              <a:t>.</a:t>
            </a:r>
            <a:r>
              <a:rPr lang="pl-PL" sz="2100" b="1" dirty="0" smtClean="0">
                <a:latin typeface="Times New Roman"/>
                <a:cs typeface="Times New Roman"/>
              </a:rPr>
              <a:t> </a:t>
            </a:r>
            <a:r>
              <a:rPr sz="2100" spc="-5" dirty="0" err="1" smtClean="0">
                <a:latin typeface="Times New Roman"/>
                <a:cs typeface="Times New Roman"/>
              </a:rPr>
              <a:t>Obecnie</a:t>
            </a:r>
            <a:r>
              <a:rPr sz="2100" spc="-5" dirty="0" smtClean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trwa perlustracja  gospodarstw położonych na </a:t>
            </a:r>
            <a:r>
              <a:rPr sz="2100" spc="-5" dirty="0">
                <a:latin typeface="Times New Roman"/>
                <a:cs typeface="Times New Roman"/>
              </a:rPr>
              <a:t>w/w</a:t>
            </a:r>
            <a:r>
              <a:rPr sz="2100" spc="-7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terenie</a:t>
            </a:r>
            <a:r>
              <a:rPr sz="135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5148064" y="1508179"/>
            <a:ext cx="3809999" cy="3838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5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963" y="1290827"/>
            <a:ext cx="7516368" cy="4524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82" y="3650741"/>
            <a:ext cx="461009" cy="528955"/>
          </a:xfrm>
          <a:custGeom>
            <a:avLst/>
            <a:gdLst/>
            <a:ahLst/>
            <a:cxnLst/>
            <a:rect l="l" t="t" r="r" b="b"/>
            <a:pathLst>
              <a:path w="461010" h="528954">
                <a:moveTo>
                  <a:pt x="29463" y="414908"/>
                </a:moveTo>
                <a:lnTo>
                  <a:pt x="0" y="528700"/>
                </a:lnTo>
                <a:lnTo>
                  <a:pt x="108712" y="483996"/>
                </a:lnTo>
                <a:lnTo>
                  <a:pt x="97494" y="474217"/>
                </a:lnTo>
                <a:lnTo>
                  <a:pt x="70738" y="474217"/>
                </a:lnTo>
                <a:lnTo>
                  <a:pt x="44322" y="451103"/>
                </a:lnTo>
                <a:lnTo>
                  <a:pt x="55835" y="437899"/>
                </a:lnTo>
                <a:lnTo>
                  <a:pt x="29463" y="414908"/>
                </a:lnTo>
                <a:close/>
              </a:path>
              <a:path w="461010" h="528954">
                <a:moveTo>
                  <a:pt x="55835" y="437899"/>
                </a:moveTo>
                <a:lnTo>
                  <a:pt x="44322" y="451103"/>
                </a:lnTo>
                <a:lnTo>
                  <a:pt x="70738" y="474217"/>
                </a:lnTo>
                <a:lnTo>
                  <a:pt x="82291" y="460963"/>
                </a:lnTo>
                <a:lnTo>
                  <a:pt x="55835" y="437899"/>
                </a:lnTo>
                <a:close/>
              </a:path>
              <a:path w="461010" h="528954">
                <a:moveTo>
                  <a:pt x="82291" y="460963"/>
                </a:moveTo>
                <a:lnTo>
                  <a:pt x="70738" y="474217"/>
                </a:lnTo>
                <a:lnTo>
                  <a:pt x="97494" y="474217"/>
                </a:lnTo>
                <a:lnTo>
                  <a:pt x="82291" y="460963"/>
                </a:lnTo>
                <a:close/>
              </a:path>
              <a:path w="461010" h="528954">
                <a:moveTo>
                  <a:pt x="378525" y="67790"/>
                </a:moveTo>
                <a:lnTo>
                  <a:pt x="55835" y="437899"/>
                </a:lnTo>
                <a:lnTo>
                  <a:pt x="82291" y="460963"/>
                </a:lnTo>
                <a:lnTo>
                  <a:pt x="404922" y="90803"/>
                </a:lnTo>
                <a:lnTo>
                  <a:pt x="378525" y="67790"/>
                </a:lnTo>
                <a:close/>
              </a:path>
              <a:path w="461010" h="528954">
                <a:moveTo>
                  <a:pt x="446615" y="54609"/>
                </a:moveTo>
                <a:lnTo>
                  <a:pt x="390016" y="54609"/>
                </a:lnTo>
                <a:lnTo>
                  <a:pt x="416432" y="77596"/>
                </a:lnTo>
                <a:lnTo>
                  <a:pt x="404922" y="90803"/>
                </a:lnTo>
                <a:lnTo>
                  <a:pt x="431291" y="113791"/>
                </a:lnTo>
                <a:lnTo>
                  <a:pt x="446615" y="54609"/>
                </a:lnTo>
                <a:close/>
              </a:path>
              <a:path w="461010" h="528954">
                <a:moveTo>
                  <a:pt x="390016" y="54609"/>
                </a:moveTo>
                <a:lnTo>
                  <a:pt x="378525" y="67790"/>
                </a:lnTo>
                <a:lnTo>
                  <a:pt x="404922" y="90803"/>
                </a:lnTo>
                <a:lnTo>
                  <a:pt x="416432" y="77596"/>
                </a:lnTo>
                <a:lnTo>
                  <a:pt x="390016" y="54609"/>
                </a:lnTo>
                <a:close/>
              </a:path>
              <a:path w="461010" h="528954">
                <a:moveTo>
                  <a:pt x="460755" y="0"/>
                </a:moveTo>
                <a:lnTo>
                  <a:pt x="352043" y="44703"/>
                </a:lnTo>
                <a:lnTo>
                  <a:pt x="378525" y="67790"/>
                </a:lnTo>
                <a:lnTo>
                  <a:pt x="390016" y="54609"/>
                </a:lnTo>
                <a:lnTo>
                  <a:pt x="446615" y="54609"/>
                </a:lnTo>
                <a:lnTo>
                  <a:pt x="46075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94453" y="3685921"/>
            <a:ext cx="439420" cy="107314"/>
          </a:xfrm>
          <a:custGeom>
            <a:avLst/>
            <a:gdLst/>
            <a:ahLst/>
            <a:cxnLst/>
            <a:rect l="l" t="t" r="r" b="b"/>
            <a:pathLst>
              <a:path w="439420" h="107314">
                <a:moveTo>
                  <a:pt x="334645" y="1777"/>
                </a:moveTo>
                <a:lnTo>
                  <a:pt x="334347" y="36940"/>
                </a:lnTo>
                <a:lnTo>
                  <a:pt x="351917" y="37083"/>
                </a:lnTo>
                <a:lnTo>
                  <a:pt x="351536" y="72135"/>
                </a:lnTo>
                <a:lnTo>
                  <a:pt x="334050" y="72135"/>
                </a:lnTo>
                <a:lnTo>
                  <a:pt x="333756" y="106933"/>
                </a:lnTo>
                <a:lnTo>
                  <a:pt x="404805" y="72135"/>
                </a:lnTo>
                <a:lnTo>
                  <a:pt x="351536" y="72135"/>
                </a:lnTo>
                <a:lnTo>
                  <a:pt x="405097" y="71993"/>
                </a:lnTo>
                <a:lnTo>
                  <a:pt x="439293" y="55244"/>
                </a:lnTo>
                <a:lnTo>
                  <a:pt x="334645" y="1777"/>
                </a:lnTo>
                <a:close/>
              </a:path>
              <a:path w="439420" h="107314">
                <a:moveTo>
                  <a:pt x="105537" y="0"/>
                </a:moveTo>
                <a:lnTo>
                  <a:pt x="0" y="51688"/>
                </a:lnTo>
                <a:lnTo>
                  <a:pt x="104775" y="105155"/>
                </a:lnTo>
                <a:lnTo>
                  <a:pt x="105028" y="70120"/>
                </a:lnTo>
                <a:lnTo>
                  <a:pt x="87503" y="69976"/>
                </a:lnTo>
                <a:lnTo>
                  <a:pt x="87757" y="34924"/>
                </a:lnTo>
                <a:lnTo>
                  <a:pt x="105283" y="34924"/>
                </a:lnTo>
                <a:lnTo>
                  <a:pt x="105537" y="0"/>
                </a:lnTo>
                <a:close/>
              </a:path>
              <a:path w="439420" h="107314">
                <a:moveTo>
                  <a:pt x="334347" y="36940"/>
                </a:moveTo>
                <a:lnTo>
                  <a:pt x="334051" y="71993"/>
                </a:lnTo>
                <a:lnTo>
                  <a:pt x="351536" y="72135"/>
                </a:lnTo>
                <a:lnTo>
                  <a:pt x="351917" y="37083"/>
                </a:lnTo>
                <a:lnTo>
                  <a:pt x="334347" y="36940"/>
                </a:lnTo>
                <a:close/>
              </a:path>
              <a:path w="439420" h="107314">
                <a:moveTo>
                  <a:pt x="105282" y="35068"/>
                </a:moveTo>
                <a:lnTo>
                  <a:pt x="105028" y="70120"/>
                </a:lnTo>
                <a:lnTo>
                  <a:pt x="334051" y="71993"/>
                </a:lnTo>
                <a:lnTo>
                  <a:pt x="334347" y="36940"/>
                </a:lnTo>
                <a:lnTo>
                  <a:pt x="105282" y="35068"/>
                </a:lnTo>
                <a:close/>
              </a:path>
              <a:path w="439420" h="107314">
                <a:moveTo>
                  <a:pt x="87757" y="34924"/>
                </a:moveTo>
                <a:lnTo>
                  <a:pt x="87503" y="69976"/>
                </a:lnTo>
                <a:lnTo>
                  <a:pt x="105028" y="70120"/>
                </a:lnTo>
                <a:lnTo>
                  <a:pt x="105282" y="35068"/>
                </a:lnTo>
                <a:lnTo>
                  <a:pt x="87757" y="34924"/>
                </a:lnTo>
                <a:close/>
              </a:path>
              <a:path w="439420" h="107314">
                <a:moveTo>
                  <a:pt x="105283" y="34924"/>
                </a:moveTo>
                <a:lnTo>
                  <a:pt x="87757" y="34924"/>
                </a:lnTo>
                <a:lnTo>
                  <a:pt x="105282" y="35068"/>
                </a:lnTo>
                <a:lnTo>
                  <a:pt x="105283" y="349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5414" y="3111245"/>
            <a:ext cx="461009" cy="528955"/>
          </a:xfrm>
          <a:custGeom>
            <a:avLst/>
            <a:gdLst/>
            <a:ahLst/>
            <a:cxnLst/>
            <a:rect l="l" t="t" r="r" b="b"/>
            <a:pathLst>
              <a:path w="461010" h="528954">
                <a:moveTo>
                  <a:pt x="29463" y="414908"/>
                </a:moveTo>
                <a:lnTo>
                  <a:pt x="0" y="528701"/>
                </a:lnTo>
                <a:lnTo>
                  <a:pt x="108712" y="483996"/>
                </a:lnTo>
                <a:lnTo>
                  <a:pt x="97494" y="474217"/>
                </a:lnTo>
                <a:lnTo>
                  <a:pt x="70738" y="474217"/>
                </a:lnTo>
                <a:lnTo>
                  <a:pt x="44323" y="451103"/>
                </a:lnTo>
                <a:lnTo>
                  <a:pt x="55835" y="437899"/>
                </a:lnTo>
                <a:lnTo>
                  <a:pt x="29463" y="414908"/>
                </a:lnTo>
                <a:close/>
              </a:path>
              <a:path w="461010" h="528954">
                <a:moveTo>
                  <a:pt x="55835" y="437899"/>
                </a:moveTo>
                <a:lnTo>
                  <a:pt x="44323" y="451103"/>
                </a:lnTo>
                <a:lnTo>
                  <a:pt x="70738" y="474217"/>
                </a:lnTo>
                <a:lnTo>
                  <a:pt x="82291" y="460963"/>
                </a:lnTo>
                <a:lnTo>
                  <a:pt x="55835" y="437899"/>
                </a:lnTo>
                <a:close/>
              </a:path>
              <a:path w="461010" h="528954">
                <a:moveTo>
                  <a:pt x="82291" y="460963"/>
                </a:moveTo>
                <a:lnTo>
                  <a:pt x="70738" y="474217"/>
                </a:lnTo>
                <a:lnTo>
                  <a:pt x="97494" y="474217"/>
                </a:lnTo>
                <a:lnTo>
                  <a:pt x="82291" y="460963"/>
                </a:lnTo>
                <a:close/>
              </a:path>
              <a:path w="461010" h="528954">
                <a:moveTo>
                  <a:pt x="378525" y="67790"/>
                </a:moveTo>
                <a:lnTo>
                  <a:pt x="55835" y="437899"/>
                </a:lnTo>
                <a:lnTo>
                  <a:pt x="82291" y="460963"/>
                </a:lnTo>
                <a:lnTo>
                  <a:pt x="404922" y="90803"/>
                </a:lnTo>
                <a:lnTo>
                  <a:pt x="378525" y="67790"/>
                </a:lnTo>
                <a:close/>
              </a:path>
              <a:path w="461010" h="528954">
                <a:moveTo>
                  <a:pt x="446615" y="54609"/>
                </a:moveTo>
                <a:lnTo>
                  <a:pt x="390016" y="54609"/>
                </a:lnTo>
                <a:lnTo>
                  <a:pt x="416433" y="77596"/>
                </a:lnTo>
                <a:lnTo>
                  <a:pt x="404922" y="90803"/>
                </a:lnTo>
                <a:lnTo>
                  <a:pt x="431291" y="113791"/>
                </a:lnTo>
                <a:lnTo>
                  <a:pt x="446615" y="54609"/>
                </a:lnTo>
                <a:close/>
              </a:path>
              <a:path w="461010" h="528954">
                <a:moveTo>
                  <a:pt x="390016" y="54609"/>
                </a:moveTo>
                <a:lnTo>
                  <a:pt x="378525" y="67790"/>
                </a:lnTo>
                <a:lnTo>
                  <a:pt x="404922" y="90803"/>
                </a:lnTo>
                <a:lnTo>
                  <a:pt x="416433" y="77596"/>
                </a:lnTo>
                <a:lnTo>
                  <a:pt x="390016" y="54609"/>
                </a:lnTo>
                <a:close/>
              </a:path>
              <a:path w="461010" h="528954">
                <a:moveTo>
                  <a:pt x="460756" y="0"/>
                </a:moveTo>
                <a:lnTo>
                  <a:pt x="352044" y="44703"/>
                </a:lnTo>
                <a:lnTo>
                  <a:pt x="378525" y="67790"/>
                </a:lnTo>
                <a:lnTo>
                  <a:pt x="390016" y="54609"/>
                </a:lnTo>
                <a:lnTo>
                  <a:pt x="446615" y="54609"/>
                </a:lnTo>
                <a:lnTo>
                  <a:pt x="4607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0391" y="1286255"/>
            <a:ext cx="7526020" cy="453390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Times New Roman"/>
              <a:cs typeface="Times New Roman"/>
            </a:endParaRPr>
          </a:p>
          <a:p>
            <a:pPr marR="1078865" algn="ctr">
              <a:lnSpc>
                <a:spcPct val="100000"/>
              </a:lnSpc>
            </a:pPr>
            <a:r>
              <a:rPr sz="1500" b="1" spc="-5" dirty="0">
                <a:solidFill>
                  <a:srgbClr val="FF0000"/>
                </a:solidFill>
                <a:latin typeface="Calibri"/>
                <a:cs typeface="Calibri"/>
              </a:rPr>
              <a:t>90 </a:t>
            </a:r>
            <a:r>
              <a:rPr sz="1500" b="1" dirty="0">
                <a:solidFill>
                  <a:srgbClr val="FF0000"/>
                </a:solidFill>
                <a:latin typeface="Calibri"/>
                <a:cs typeface="Calibri"/>
              </a:rPr>
              <a:t>km -</a:t>
            </a:r>
            <a:r>
              <a:rPr sz="15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0000"/>
                </a:solidFill>
                <a:latin typeface="Calibri"/>
                <a:cs typeface="Calibri"/>
              </a:rPr>
              <a:t>Polska</a:t>
            </a:r>
            <a:endParaRPr sz="1500">
              <a:latin typeface="Calibri"/>
              <a:cs typeface="Calibri"/>
            </a:endParaRPr>
          </a:p>
          <a:p>
            <a:pPr marL="3850004">
              <a:lnSpc>
                <a:spcPct val="100000"/>
              </a:lnSpc>
              <a:spcBef>
                <a:spcPts val="645"/>
              </a:spcBef>
            </a:pPr>
            <a:r>
              <a:rPr sz="1500" b="1" spc="-5" dirty="0">
                <a:solidFill>
                  <a:srgbClr val="FF0000"/>
                </a:solidFill>
                <a:latin typeface="Calibri"/>
                <a:cs typeface="Calibri"/>
              </a:rPr>
              <a:t>35 </a:t>
            </a:r>
            <a:r>
              <a:rPr sz="1500" b="1" dirty="0">
                <a:solidFill>
                  <a:srgbClr val="FF0000"/>
                </a:solidFill>
                <a:latin typeface="Calibri"/>
                <a:cs typeface="Calibri"/>
              </a:rPr>
              <a:t>km -</a:t>
            </a:r>
            <a:r>
              <a:rPr sz="15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F0000"/>
                </a:solidFill>
                <a:latin typeface="Calibri"/>
                <a:cs typeface="Calibri"/>
              </a:rPr>
              <a:t>Słowacja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Times New Roman"/>
              <a:cs typeface="Times New Roman"/>
            </a:endParaRPr>
          </a:p>
          <a:p>
            <a:pPr marR="1045210" algn="ctr">
              <a:lnSpc>
                <a:spcPct val="100000"/>
              </a:lnSpc>
            </a:pPr>
            <a:r>
              <a:rPr sz="1500" b="1" spc="-5" dirty="0">
                <a:solidFill>
                  <a:srgbClr val="FF0000"/>
                </a:solidFill>
                <a:latin typeface="Calibri"/>
                <a:cs typeface="Calibri"/>
              </a:rPr>
              <a:t>120 </a:t>
            </a:r>
            <a:r>
              <a:rPr sz="1500" b="1" dirty="0">
                <a:solidFill>
                  <a:srgbClr val="FF0000"/>
                </a:solidFill>
                <a:latin typeface="Calibri"/>
                <a:cs typeface="Calibri"/>
              </a:rPr>
              <a:t>km -</a:t>
            </a:r>
            <a:r>
              <a:rPr sz="15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F0000"/>
                </a:solidFill>
                <a:latin typeface="Calibri"/>
                <a:cs typeface="Calibri"/>
              </a:rPr>
              <a:t>Austria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90059" y="2319527"/>
            <a:ext cx="1120139" cy="60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010" y="2308732"/>
            <a:ext cx="1093724" cy="581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0391" y="548680"/>
            <a:ext cx="761004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27.06.2017 - 2 </a:t>
            </a:r>
            <a:r>
              <a:rPr sz="24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przypadki 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ASF u </a:t>
            </a:r>
            <a:r>
              <a:rPr sz="24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dzików </a:t>
            </a:r>
            <a:r>
              <a:rPr sz="24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Republice</a:t>
            </a:r>
            <a:r>
              <a:rPr sz="2400" spc="-1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Czeskiej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4296" y="1388363"/>
            <a:ext cx="7516368" cy="4524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9724" y="1383791"/>
            <a:ext cx="7526020" cy="453390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4621530">
              <a:lnSpc>
                <a:spcPct val="100000"/>
              </a:lnSpc>
              <a:spcBef>
                <a:spcPts val="900"/>
              </a:spcBef>
            </a:pPr>
            <a:r>
              <a:rPr sz="1500" b="1" spc="-5" dirty="0">
                <a:solidFill>
                  <a:srgbClr val="FF0000"/>
                </a:solidFill>
                <a:latin typeface="Calibri"/>
                <a:cs typeface="Calibri"/>
              </a:rPr>
              <a:t>430 </a:t>
            </a:r>
            <a:r>
              <a:rPr sz="1500" b="1" dirty="0">
                <a:solidFill>
                  <a:srgbClr val="FF0000"/>
                </a:solidFill>
                <a:latin typeface="Calibri"/>
                <a:cs typeface="Calibri"/>
              </a:rPr>
              <a:t>km -</a:t>
            </a:r>
            <a:r>
              <a:rPr sz="15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0000"/>
                </a:solidFill>
                <a:latin typeface="Calibri"/>
                <a:cs typeface="Calibri"/>
              </a:rPr>
              <a:t>Ukraina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83785" y="3684015"/>
            <a:ext cx="3032760" cy="240029"/>
          </a:xfrm>
          <a:custGeom>
            <a:avLst/>
            <a:gdLst/>
            <a:ahLst/>
            <a:cxnLst/>
            <a:rect l="l" t="t" r="r" b="b"/>
            <a:pathLst>
              <a:path w="3032759" h="240029">
                <a:moveTo>
                  <a:pt x="2930143" y="134492"/>
                </a:moveTo>
                <a:lnTo>
                  <a:pt x="2928494" y="169472"/>
                </a:lnTo>
                <a:lnTo>
                  <a:pt x="2946018" y="170306"/>
                </a:lnTo>
                <a:lnTo>
                  <a:pt x="2944367" y="205358"/>
                </a:lnTo>
                <a:lnTo>
                  <a:pt x="2926802" y="205358"/>
                </a:lnTo>
                <a:lnTo>
                  <a:pt x="2925191" y="239521"/>
                </a:lnTo>
                <a:lnTo>
                  <a:pt x="3002560" y="205358"/>
                </a:lnTo>
                <a:lnTo>
                  <a:pt x="2944367" y="205358"/>
                </a:lnTo>
                <a:lnTo>
                  <a:pt x="2926841" y="204523"/>
                </a:lnTo>
                <a:lnTo>
                  <a:pt x="3004451" y="204523"/>
                </a:lnTo>
                <a:lnTo>
                  <a:pt x="3032760" y="192023"/>
                </a:lnTo>
                <a:lnTo>
                  <a:pt x="2930143" y="134492"/>
                </a:lnTo>
                <a:close/>
              </a:path>
              <a:path w="3032759" h="240029">
                <a:moveTo>
                  <a:pt x="2928494" y="169472"/>
                </a:moveTo>
                <a:lnTo>
                  <a:pt x="2926841" y="204523"/>
                </a:lnTo>
                <a:lnTo>
                  <a:pt x="2944367" y="205358"/>
                </a:lnTo>
                <a:lnTo>
                  <a:pt x="2946018" y="170306"/>
                </a:lnTo>
                <a:lnTo>
                  <a:pt x="2928494" y="169472"/>
                </a:lnTo>
                <a:close/>
              </a:path>
              <a:path w="3032759" h="240029">
                <a:moveTo>
                  <a:pt x="105876" y="34995"/>
                </a:moveTo>
                <a:lnTo>
                  <a:pt x="104181" y="70045"/>
                </a:lnTo>
                <a:lnTo>
                  <a:pt x="2926841" y="204523"/>
                </a:lnTo>
                <a:lnTo>
                  <a:pt x="2928494" y="169472"/>
                </a:lnTo>
                <a:lnTo>
                  <a:pt x="105876" y="34995"/>
                </a:lnTo>
                <a:close/>
              </a:path>
              <a:path w="3032759" h="240029">
                <a:moveTo>
                  <a:pt x="107568" y="0"/>
                </a:moveTo>
                <a:lnTo>
                  <a:pt x="0" y="47497"/>
                </a:lnTo>
                <a:lnTo>
                  <a:pt x="102488" y="105028"/>
                </a:lnTo>
                <a:lnTo>
                  <a:pt x="104181" y="70045"/>
                </a:lnTo>
                <a:lnTo>
                  <a:pt x="86740" y="69214"/>
                </a:lnTo>
                <a:lnTo>
                  <a:pt x="88391" y="34162"/>
                </a:lnTo>
                <a:lnTo>
                  <a:pt x="105916" y="34162"/>
                </a:lnTo>
                <a:lnTo>
                  <a:pt x="107568" y="0"/>
                </a:lnTo>
                <a:close/>
              </a:path>
              <a:path w="3032759" h="240029">
                <a:moveTo>
                  <a:pt x="88391" y="34162"/>
                </a:moveTo>
                <a:lnTo>
                  <a:pt x="86740" y="69214"/>
                </a:lnTo>
                <a:lnTo>
                  <a:pt x="104181" y="70045"/>
                </a:lnTo>
                <a:lnTo>
                  <a:pt x="105876" y="34995"/>
                </a:lnTo>
                <a:lnTo>
                  <a:pt x="88391" y="34162"/>
                </a:lnTo>
                <a:close/>
              </a:path>
              <a:path w="3032759" h="240029">
                <a:moveTo>
                  <a:pt x="105916" y="34162"/>
                </a:moveTo>
                <a:lnTo>
                  <a:pt x="88391" y="34162"/>
                </a:lnTo>
                <a:lnTo>
                  <a:pt x="105876" y="34995"/>
                </a:lnTo>
                <a:lnTo>
                  <a:pt x="105916" y="3416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94479" y="2180201"/>
            <a:ext cx="2200910" cy="1050925"/>
          </a:xfrm>
          <a:custGeom>
            <a:avLst/>
            <a:gdLst/>
            <a:ahLst/>
            <a:cxnLst/>
            <a:rect l="l" t="t" r="r" b="b"/>
            <a:pathLst>
              <a:path w="2200910" h="1050925">
                <a:moveTo>
                  <a:pt x="0" y="664979"/>
                </a:moveTo>
                <a:lnTo>
                  <a:pt x="207391" y="1050551"/>
                </a:lnTo>
                <a:lnTo>
                  <a:pt x="652780" y="804425"/>
                </a:lnTo>
                <a:lnTo>
                  <a:pt x="489585" y="769627"/>
                </a:lnTo>
                <a:lnTo>
                  <a:pt x="512248" y="730688"/>
                </a:lnTo>
                <a:lnTo>
                  <a:pt x="531762" y="699904"/>
                </a:lnTo>
                <a:lnTo>
                  <a:pt x="163195" y="699904"/>
                </a:lnTo>
                <a:lnTo>
                  <a:pt x="0" y="664979"/>
                </a:lnTo>
                <a:close/>
              </a:path>
              <a:path w="2200910" h="1050925">
                <a:moveTo>
                  <a:pt x="1463384" y="0"/>
                </a:moveTo>
                <a:lnTo>
                  <a:pt x="1413001" y="1260"/>
                </a:lnTo>
                <a:lnTo>
                  <a:pt x="1362945" y="3905"/>
                </a:lnTo>
                <a:lnTo>
                  <a:pt x="1313250" y="7923"/>
                </a:lnTo>
                <a:lnTo>
                  <a:pt x="1263950" y="13299"/>
                </a:lnTo>
                <a:lnTo>
                  <a:pt x="1215082" y="20021"/>
                </a:lnTo>
                <a:lnTo>
                  <a:pt x="1166680" y="28074"/>
                </a:lnTo>
                <a:lnTo>
                  <a:pt x="1118778" y="37446"/>
                </a:lnTo>
                <a:lnTo>
                  <a:pt x="1071411" y="48122"/>
                </a:lnTo>
                <a:lnTo>
                  <a:pt x="1024615" y="60091"/>
                </a:lnTo>
                <a:lnTo>
                  <a:pt x="978424" y="73337"/>
                </a:lnTo>
                <a:lnTo>
                  <a:pt x="932873" y="87849"/>
                </a:lnTo>
                <a:lnTo>
                  <a:pt x="887996" y="103611"/>
                </a:lnTo>
                <a:lnTo>
                  <a:pt x="843830" y="120612"/>
                </a:lnTo>
                <a:lnTo>
                  <a:pt x="800407" y="138836"/>
                </a:lnTo>
                <a:lnTo>
                  <a:pt x="757765" y="158272"/>
                </a:lnTo>
                <a:lnTo>
                  <a:pt x="715936" y="178906"/>
                </a:lnTo>
                <a:lnTo>
                  <a:pt x="674957" y="200723"/>
                </a:lnTo>
                <a:lnTo>
                  <a:pt x="634861" y="223712"/>
                </a:lnTo>
                <a:lnTo>
                  <a:pt x="595684" y="247858"/>
                </a:lnTo>
                <a:lnTo>
                  <a:pt x="557461" y="273147"/>
                </a:lnTo>
                <a:lnTo>
                  <a:pt x="520226" y="299568"/>
                </a:lnTo>
                <a:lnTo>
                  <a:pt x="484015" y="327105"/>
                </a:lnTo>
                <a:lnTo>
                  <a:pt x="448862" y="355746"/>
                </a:lnTo>
                <a:lnTo>
                  <a:pt x="414801" y="385477"/>
                </a:lnTo>
                <a:lnTo>
                  <a:pt x="381869" y="416285"/>
                </a:lnTo>
                <a:lnTo>
                  <a:pt x="350099" y="448157"/>
                </a:lnTo>
                <a:lnTo>
                  <a:pt x="319527" y="481078"/>
                </a:lnTo>
                <a:lnTo>
                  <a:pt x="290187" y="515036"/>
                </a:lnTo>
                <a:lnTo>
                  <a:pt x="262115" y="550017"/>
                </a:lnTo>
                <a:lnTo>
                  <a:pt x="235344" y="586008"/>
                </a:lnTo>
                <a:lnTo>
                  <a:pt x="209911" y="622995"/>
                </a:lnTo>
                <a:lnTo>
                  <a:pt x="185849" y="660965"/>
                </a:lnTo>
                <a:lnTo>
                  <a:pt x="163195" y="699904"/>
                </a:lnTo>
                <a:lnTo>
                  <a:pt x="531762" y="699904"/>
                </a:lnTo>
                <a:lnTo>
                  <a:pt x="536318" y="692718"/>
                </a:lnTo>
                <a:lnTo>
                  <a:pt x="561758" y="655731"/>
                </a:lnTo>
                <a:lnTo>
                  <a:pt x="588535" y="619740"/>
                </a:lnTo>
                <a:lnTo>
                  <a:pt x="616613" y="584759"/>
                </a:lnTo>
                <a:lnTo>
                  <a:pt x="645958" y="550801"/>
                </a:lnTo>
                <a:lnTo>
                  <a:pt x="676534" y="517880"/>
                </a:lnTo>
                <a:lnTo>
                  <a:pt x="708307" y="486008"/>
                </a:lnTo>
                <a:lnTo>
                  <a:pt x="741242" y="455200"/>
                </a:lnTo>
                <a:lnTo>
                  <a:pt x="775305" y="425469"/>
                </a:lnTo>
                <a:lnTo>
                  <a:pt x="810460" y="396828"/>
                </a:lnTo>
                <a:lnTo>
                  <a:pt x="846672" y="369291"/>
                </a:lnTo>
                <a:lnTo>
                  <a:pt x="883907" y="342870"/>
                </a:lnTo>
                <a:lnTo>
                  <a:pt x="922131" y="317581"/>
                </a:lnTo>
                <a:lnTo>
                  <a:pt x="961307" y="293435"/>
                </a:lnTo>
                <a:lnTo>
                  <a:pt x="1001402" y="270446"/>
                </a:lnTo>
                <a:lnTo>
                  <a:pt x="1042380" y="248629"/>
                </a:lnTo>
                <a:lnTo>
                  <a:pt x="1084207" y="227995"/>
                </a:lnTo>
                <a:lnTo>
                  <a:pt x="1126848" y="208559"/>
                </a:lnTo>
                <a:lnTo>
                  <a:pt x="1170268" y="190335"/>
                </a:lnTo>
                <a:lnTo>
                  <a:pt x="1214433" y="173334"/>
                </a:lnTo>
                <a:lnTo>
                  <a:pt x="1259306" y="157572"/>
                </a:lnTo>
                <a:lnTo>
                  <a:pt x="1304855" y="143060"/>
                </a:lnTo>
                <a:lnTo>
                  <a:pt x="1351043" y="129814"/>
                </a:lnTo>
                <a:lnTo>
                  <a:pt x="1397837" y="117845"/>
                </a:lnTo>
                <a:lnTo>
                  <a:pt x="1445200" y="107169"/>
                </a:lnTo>
                <a:lnTo>
                  <a:pt x="1493099" y="97797"/>
                </a:lnTo>
                <a:lnTo>
                  <a:pt x="1541498" y="89744"/>
                </a:lnTo>
                <a:lnTo>
                  <a:pt x="1590364" y="83022"/>
                </a:lnTo>
                <a:lnTo>
                  <a:pt x="1639660" y="77646"/>
                </a:lnTo>
                <a:lnTo>
                  <a:pt x="1689352" y="73628"/>
                </a:lnTo>
                <a:lnTo>
                  <a:pt x="1739405" y="70983"/>
                </a:lnTo>
                <a:lnTo>
                  <a:pt x="1789786" y="69723"/>
                </a:lnTo>
                <a:lnTo>
                  <a:pt x="2006554" y="69723"/>
                </a:lnTo>
                <a:lnTo>
                  <a:pt x="1874012" y="41409"/>
                </a:lnTo>
                <a:lnTo>
                  <a:pt x="1822273" y="31102"/>
                </a:lnTo>
                <a:lnTo>
                  <a:pt x="1770581" y="22287"/>
                </a:lnTo>
                <a:lnTo>
                  <a:pt x="1718973" y="14952"/>
                </a:lnTo>
                <a:lnTo>
                  <a:pt x="1667481" y="9083"/>
                </a:lnTo>
                <a:lnTo>
                  <a:pt x="1616141" y="4667"/>
                </a:lnTo>
                <a:lnTo>
                  <a:pt x="1564989" y="1690"/>
                </a:lnTo>
                <a:lnTo>
                  <a:pt x="1514058" y="138"/>
                </a:lnTo>
                <a:lnTo>
                  <a:pt x="1463384" y="0"/>
                </a:lnTo>
                <a:close/>
              </a:path>
              <a:path w="2200910" h="1050925">
                <a:moveTo>
                  <a:pt x="2006554" y="69723"/>
                </a:moveTo>
                <a:lnTo>
                  <a:pt x="1789786" y="69723"/>
                </a:lnTo>
                <a:lnTo>
                  <a:pt x="1840457" y="69861"/>
                </a:lnTo>
                <a:lnTo>
                  <a:pt x="1891386" y="71413"/>
                </a:lnTo>
                <a:lnTo>
                  <a:pt x="1942536" y="74390"/>
                </a:lnTo>
                <a:lnTo>
                  <a:pt x="1993874" y="78806"/>
                </a:lnTo>
                <a:lnTo>
                  <a:pt x="2045364" y="84675"/>
                </a:lnTo>
                <a:lnTo>
                  <a:pt x="2096972" y="92010"/>
                </a:lnTo>
                <a:lnTo>
                  <a:pt x="2148663" y="100825"/>
                </a:lnTo>
                <a:lnTo>
                  <a:pt x="2200402" y="111132"/>
                </a:lnTo>
                <a:lnTo>
                  <a:pt x="2006554" y="6972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0163" y="2263648"/>
            <a:ext cx="1462405" cy="1664970"/>
          </a:xfrm>
          <a:custGeom>
            <a:avLst/>
            <a:gdLst/>
            <a:ahLst/>
            <a:cxnLst/>
            <a:rect l="l" t="t" r="r" b="b"/>
            <a:pathLst>
              <a:path w="1462404" h="1664970">
                <a:moveTo>
                  <a:pt x="0" y="0"/>
                </a:moveTo>
                <a:lnTo>
                  <a:pt x="50060" y="16203"/>
                </a:lnTo>
                <a:lnTo>
                  <a:pt x="99265" y="33652"/>
                </a:lnTo>
                <a:lnTo>
                  <a:pt x="147592" y="52317"/>
                </a:lnTo>
                <a:lnTo>
                  <a:pt x="195022" y="72169"/>
                </a:lnTo>
                <a:lnTo>
                  <a:pt x="241536" y="93179"/>
                </a:lnTo>
                <a:lnTo>
                  <a:pt x="287112" y="115319"/>
                </a:lnTo>
                <a:lnTo>
                  <a:pt x="331731" y="138559"/>
                </a:lnTo>
                <a:lnTo>
                  <a:pt x="375372" y="162871"/>
                </a:lnTo>
                <a:lnTo>
                  <a:pt x="418016" y="188225"/>
                </a:lnTo>
                <a:lnTo>
                  <a:pt x="459641" y="214593"/>
                </a:lnTo>
                <a:lnTo>
                  <a:pt x="500229" y="241945"/>
                </a:lnTo>
                <a:lnTo>
                  <a:pt x="539759" y="270254"/>
                </a:lnTo>
                <a:lnTo>
                  <a:pt x="578211" y="299489"/>
                </a:lnTo>
                <a:lnTo>
                  <a:pt x="615565" y="329622"/>
                </a:lnTo>
                <a:lnTo>
                  <a:pt x="651800" y="360623"/>
                </a:lnTo>
                <a:lnTo>
                  <a:pt x="686896" y="392465"/>
                </a:lnTo>
                <a:lnTo>
                  <a:pt x="720834" y="425118"/>
                </a:lnTo>
                <a:lnTo>
                  <a:pt x="753593" y="458552"/>
                </a:lnTo>
                <a:lnTo>
                  <a:pt x="785153" y="492740"/>
                </a:lnTo>
                <a:lnTo>
                  <a:pt x="815494" y="527652"/>
                </a:lnTo>
                <a:lnTo>
                  <a:pt x="844596" y="563260"/>
                </a:lnTo>
                <a:lnTo>
                  <a:pt x="872438" y="599533"/>
                </a:lnTo>
                <a:lnTo>
                  <a:pt x="899001" y="636444"/>
                </a:lnTo>
                <a:lnTo>
                  <a:pt x="924264" y="673963"/>
                </a:lnTo>
                <a:lnTo>
                  <a:pt x="948207" y="712062"/>
                </a:lnTo>
                <a:lnTo>
                  <a:pt x="970811" y="750712"/>
                </a:lnTo>
                <a:lnTo>
                  <a:pt x="992054" y="789883"/>
                </a:lnTo>
                <a:lnTo>
                  <a:pt x="1011917" y="829546"/>
                </a:lnTo>
                <a:lnTo>
                  <a:pt x="1030380" y="869673"/>
                </a:lnTo>
                <a:lnTo>
                  <a:pt x="1047422" y="910235"/>
                </a:lnTo>
                <a:lnTo>
                  <a:pt x="1063024" y="951203"/>
                </a:lnTo>
                <a:lnTo>
                  <a:pt x="1077165" y="992548"/>
                </a:lnTo>
                <a:lnTo>
                  <a:pt x="1089825" y="1034241"/>
                </a:lnTo>
                <a:lnTo>
                  <a:pt x="1100984" y="1076252"/>
                </a:lnTo>
                <a:lnTo>
                  <a:pt x="1110622" y="1118554"/>
                </a:lnTo>
                <a:lnTo>
                  <a:pt x="1118719" y="1161117"/>
                </a:lnTo>
                <a:lnTo>
                  <a:pt x="1125255" y="1203912"/>
                </a:lnTo>
                <a:lnTo>
                  <a:pt x="1130208" y="1246910"/>
                </a:lnTo>
                <a:lnTo>
                  <a:pt x="1133561" y="1290083"/>
                </a:lnTo>
                <a:lnTo>
                  <a:pt x="1135291" y="1333400"/>
                </a:lnTo>
                <a:lnTo>
                  <a:pt x="1135379" y="1376835"/>
                </a:lnTo>
                <a:lnTo>
                  <a:pt x="1133806" y="1420356"/>
                </a:lnTo>
                <a:lnTo>
                  <a:pt x="1130550" y="1463936"/>
                </a:lnTo>
                <a:lnTo>
                  <a:pt x="1125592" y="1507546"/>
                </a:lnTo>
                <a:lnTo>
                  <a:pt x="1118911" y="1551156"/>
                </a:lnTo>
                <a:lnTo>
                  <a:pt x="1110488" y="1594739"/>
                </a:lnTo>
                <a:lnTo>
                  <a:pt x="1436878" y="1664462"/>
                </a:lnTo>
                <a:lnTo>
                  <a:pt x="1449482" y="1595246"/>
                </a:lnTo>
                <a:lnTo>
                  <a:pt x="1457706" y="1525270"/>
                </a:lnTo>
                <a:lnTo>
                  <a:pt x="1460630" y="1481157"/>
                </a:lnTo>
                <a:lnTo>
                  <a:pt x="1461861" y="1437198"/>
                </a:lnTo>
                <a:lnTo>
                  <a:pt x="1461423" y="1393418"/>
                </a:lnTo>
                <a:lnTo>
                  <a:pt x="1459339" y="1349841"/>
                </a:lnTo>
                <a:lnTo>
                  <a:pt x="1455634" y="1306493"/>
                </a:lnTo>
                <a:lnTo>
                  <a:pt x="1450331" y="1263399"/>
                </a:lnTo>
                <a:lnTo>
                  <a:pt x="1443455" y="1220584"/>
                </a:lnTo>
                <a:lnTo>
                  <a:pt x="1435029" y="1178073"/>
                </a:lnTo>
                <a:lnTo>
                  <a:pt x="1425078" y="1135892"/>
                </a:lnTo>
                <a:lnTo>
                  <a:pt x="1413625" y="1094065"/>
                </a:lnTo>
                <a:lnTo>
                  <a:pt x="1400695" y="1052617"/>
                </a:lnTo>
                <a:lnTo>
                  <a:pt x="1386312" y="1011575"/>
                </a:lnTo>
                <a:lnTo>
                  <a:pt x="1370499" y="970961"/>
                </a:lnTo>
                <a:lnTo>
                  <a:pt x="1353281" y="930803"/>
                </a:lnTo>
                <a:lnTo>
                  <a:pt x="1334681" y="891125"/>
                </a:lnTo>
                <a:lnTo>
                  <a:pt x="1314724" y="851952"/>
                </a:lnTo>
                <a:lnTo>
                  <a:pt x="1293434" y="813309"/>
                </a:lnTo>
                <a:lnTo>
                  <a:pt x="1270834" y="775222"/>
                </a:lnTo>
                <a:lnTo>
                  <a:pt x="1246949" y="737715"/>
                </a:lnTo>
                <a:lnTo>
                  <a:pt x="1221802" y="700814"/>
                </a:lnTo>
                <a:lnTo>
                  <a:pt x="1195419" y="664543"/>
                </a:lnTo>
                <a:lnTo>
                  <a:pt x="1167822" y="628929"/>
                </a:lnTo>
                <a:lnTo>
                  <a:pt x="1139036" y="593995"/>
                </a:lnTo>
                <a:lnTo>
                  <a:pt x="1109084" y="559768"/>
                </a:lnTo>
                <a:lnTo>
                  <a:pt x="1077991" y="526272"/>
                </a:lnTo>
                <a:lnTo>
                  <a:pt x="1045781" y="493532"/>
                </a:lnTo>
                <a:lnTo>
                  <a:pt x="1012478" y="461573"/>
                </a:lnTo>
                <a:lnTo>
                  <a:pt x="978106" y="430422"/>
                </a:lnTo>
                <a:lnTo>
                  <a:pt x="942688" y="400102"/>
                </a:lnTo>
                <a:lnTo>
                  <a:pt x="906249" y="370638"/>
                </a:lnTo>
                <a:lnTo>
                  <a:pt x="868813" y="342057"/>
                </a:lnTo>
                <a:lnTo>
                  <a:pt x="830404" y="314383"/>
                </a:lnTo>
                <a:lnTo>
                  <a:pt x="791046" y="287641"/>
                </a:lnTo>
                <a:lnTo>
                  <a:pt x="750762" y="261856"/>
                </a:lnTo>
                <a:lnTo>
                  <a:pt x="709577" y="237054"/>
                </a:lnTo>
                <a:lnTo>
                  <a:pt x="667516" y="213260"/>
                </a:lnTo>
                <a:lnTo>
                  <a:pt x="624601" y="190498"/>
                </a:lnTo>
                <a:lnTo>
                  <a:pt x="580857" y="168794"/>
                </a:lnTo>
                <a:lnTo>
                  <a:pt x="536308" y="148173"/>
                </a:lnTo>
                <a:lnTo>
                  <a:pt x="490977" y="128660"/>
                </a:lnTo>
                <a:lnTo>
                  <a:pt x="444890" y="110280"/>
                </a:lnTo>
                <a:lnTo>
                  <a:pt x="398070" y="93058"/>
                </a:lnTo>
                <a:lnTo>
                  <a:pt x="350541" y="77020"/>
                </a:lnTo>
                <a:lnTo>
                  <a:pt x="302326" y="62191"/>
                </a:lnTo>
                <a:lnTo>
                  <a:pt x="253451" y="48595"/>
                </a:lnTo>
                <a:lnTo>
                  <a:pt x="203939" y="36258"/>
                </a:lnTo>
                <a:lnTo>
                  <a:pt x="153813" y="25204"/>
                </a:lnTo>
                <a:lnTo>
                  <a:pt x="103099" y="15460"/>
                </a:lnTo>
                <a:lnTo>
                  <a:pt x="51820" y="7050"/>
                </a:lnTo>
                <a:lnTo>
                  <a:pt x="0" y="0"/>
                </a:lnTo>
                <a:close/>
              </a:path>
            </a:pathLst>
          </a:custGeom>
          <a:solidFill>
            <a:srgbClr val="487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94479" y="2180201"/>
            <a:ext cx="3497579" cy="1748155"/>
          </a:xfrm>
          <a:custGeom>
            <a:avLst/>
            <a:gdLst/>
            <a:ahLst/>
            <a:cxnLst/>
            <a:rect l="l" t="t" r="r" b="b"/>
            <a:pathLst>
              <a:path w="3497579" h="1748154">
                <a:moveTo>
                  <a:pt x="2200402" y="111132"/>
                </a:moveTo>
                <a:lnTo>
                  <a:pt x="2148663" y="100825"/>
                </a:lnTo>
                <a:lnTo>
                  <a:pt x="2096972" y="92010"/>
                </a:lnTo>
                <a:lnTo>
                  <a:pt x="2045364" y="84675"/>
                </a:lnTo>
                <a:lnTo>
                  <a:pt x="1993874" y="78806"/>
                </a:lnTo>
                <a:lnTo>
                  <a:pt x="1942536" y="74390"/>
                </a:lnTo>
                <a:lnTo>
                  <a:pt x="1891386" y="71413"/>
                </a:lnTo>
                <a:lnTo>
                  <a:pt x="1840457" y="69861"/>
                </a:lnTo>
                <a:lnTo>
                  <a:pt x="1789786" y="69723"/>
                </a:lnTo>
                <a:lnTo>
                  <a:pt x="1739405" y="70983"/>
                </a:lnTo>
                <a:lnTo>
                  <a:pt x="1689352" y="73628"/>
                </a:lnTo>
                <a:lnTo>
                  <a:pt x="1639660" y="77646"/>
                </a:lnTo>
                <a:lnTo>
                  <a:pt x="1590364" y="83022"/>
                </a:lnTo>
                <a:lnTo>
                  <a:pt x="1541498" y="89744"/>
                </a:lnTo>
                <a:lnTo>
                  <a:pt x="1493099" y="97797"/>
                </a:lnTo>
                <a:lnTo>
                  <a:pt x="1445200" y="107169"/>
                </a:lnTo>
                <a:lnTo>
                  <a:pt x="1397837" y="117845"/>
                </a:lnTo>
                <a:lnTo>
                  <a:pt x="1351043" y="129814"/>
                </a:lnTo>
                <a:lnTo>
                  <a:pt x="1304855" y="143060"/>
                </a:lnTo>
                <a:lnTo>
                  <a:pt x="1259306" y="157572"/>
                </a:lnTo>
                <a:lnTo>
                  <a:pt x="1214433" y="173334"/>
                </a:lnTo>
                <a:lnTo>
                  <a:pt x="1170268" y="190335"/>
                </a:lnTo>
                <a:lnTo>
                  <a:pt x="1126848" y="208559"/>
                </a:lnTo>
                <a:lnTo>
                  <a:pt x="1084207" y="227995"/>
                </a:lnTo>
                <a:lnTo>
                  <a:pt x="1042380" y="248629"/>
                </a:lnTo>
                <a:lnTo>
                  <a:pt x="1001402" y="270446"/>
                </a:lnTo>
                <a:lnTo>
                  <a:pt x="961307" y="293435"/>
                </a:lnTo>
                <a:lnTo>
                  <a:pt x="922131" y="317581"/>
                </a:lnTo>
                <a:lnTo>
                  <a:pt x="883907" y="342870"/>
                </a:lnTo>
                <a:lnTo>
                  <a:pt x="846672" y="369291"/>
                </a:lnTo>
                <a:lnTo>
                  <a:pt x="810460" y="396828"/>
                </a:lnTo>
                <a:lnTo>
                  <a:pt x="775305" y="425469"/>
                </a:lnTo>
                <a:lnTo>
                  <a:pt x="741242" y="455200"/>
                </a:lnTo>
                <a:lnTo>
                  <a:pt x="708307" y="486008"/>
                </a:lnTo>
                <a:lnTo>
                  <a:pt x="676534" y="517880"/>
                </a:lnTo>
                <a:lnTo>
                  <a:pt x="645958" y="550801"/>
                </a:lnTo>
                <a:lnTo>
                  <a:pt x="616613" y="584759"/>
                </a:lnTo>
                <a:lnTo>
                  <a:pt x="588535" y="619740"/>
                </a:lnTo>
                <a:lnTo>
                  <a:pt x="561758" y="655731"/>
                </a:lnTo>
                <a:lnTo>
                  <a:pt x="536318" y="692718"/>
                </a:lnTo>
                <a:lnTo>
                  <a:pt x="512248" y="730688"/>
                </a:lnTo>
                <a:lnTo>
                  <a:pt x="489585" y="769627"/>
                </a:lnTo>
                <a:lnTo>
                  <a:pt x="652780" y="804425"/>
                </a:lnTo>
                <a:lnTo>
                  <a:pt x="207391" y="1050551"/>
                </a:lnTo>
                <a:lnTo>
                  <a:pt x="0" y="664979"/>
                </a:lnTo>
                <a:lnTo>
                  <a:pt x="163195" y="699904"/>
                </a:lnTo>
                <a:lnTo>
                  <a:pt x="185849" y="660965"/>
                </a:lnTo>
                <a:lnTo>
                  <a:pt x="209911" y="622995"/>
                </a:lnTo>
                <a:lnTo>
                  <a:pt x="235344" y="586008"/>
                </a:lnTo>
                <a:lnTo>
                  <a:pt x="262115" y="550017"/>
                </a:lnTo>
                <a:lnTo>
                  <a:pt x="290187" y="515036"/>
                </a:lnTo>
                <a:lnTo>
                  <a:pt x="319527" y="481078"/>
                </a:lnTo>
                <a:lnTo>
                  <a:pt x="350099" y="448157"/>
                </a:lnTo>
                <a:lnTo>
                  <a:pt x="381869" y="416285"/>
                </a:lnTo>
                <a:lnTo>
                  <a:pt x="414801" y="385477"/>
                </a:lnTo>
                <a:lnTo>
                  <a:pt x="448862" y="355746"/>
                </a:lnTo>
                <a:lnTo>
                  <a:pt x="484015" y="327105"/>
                </a:lnTo>
                <a:lnTo>
                  <a:pt x="520226" y="299568"/>
                </a:lnTo>
                <a:lnTo>
                  <a:pt x="557461" y="273147"/>
                </a:lnTo>
                <a:lnTo>
                  <a:pt x="595684" y="247858"/>
                </a:lnTo>
                <a:lnTo>
                  <a:pt x="634861" y="223712"/>
                </a:lnTo>
                <a:lnTo>
                  <a:pt x="674957" y="200723"/>
                </a:lnTo>
                <a:lnTo>
                  <a:pt x="715936" y="178906"/>
                </a:lnTo>
                <a:lnTo>
                  <a:pt x="757765" y="158272"/>
                </a:lnTo>
                <a:lnTo>
                  <a:pt x="800407" y="138836"/>
                </a:lnTo>
                <a:lnTo>
                  <a:pt x="843830" y="120612"/>
                </a:lnTo>
                <a:lnTo>
                  <a:pt x="887996" y="103611"/>
                </a:lnTo>
                <a:lnTo>
                  <a:pt x="932873" y="87849"/>
                </a:lnTo>
                <a:lnTo>
                  <a:pt x="978424" y="73337"/>
                </a:lnTo>
                <a:lnTo>
                  <a:pt x="1024615" y="60091"/>
                </a:lnTo>
                <a:lnTo>
                  <a:pt x="1071411" y="48122"/>
                </a:lnTo>
                <a:lnTo>
                  <a:pt x="1118778" y="37446"/>
                </a:lnTo>
                <a:lnTo>
                  <a:pt x="1166680" y="28074"/>
                </a:lnTo>
                <a:lnTo>
                  <a:pt x="1215082" y="20021"/>
                </a:lnTo>
                <a:lnTo>
                  <a:pt x="1263950" y="13299"/>
                </a:lnTo>
                <a:lnTo>
                  <a:pt x="1313250" y="7923"/>
                </a:lnTo>
                <a:lnTo>
                  <a:pt x="1362945" y="3905"/>
                </a:lnTo>
                <a:lnTo>
                  <a:pt x="1413001" y="1260"/>
                </a:lnTo>
                <a:lnTo>
                  <a:pt x="1463384" y="0"/>
                </a:lnTo>
                <a:lnTo>
                  <a:pt x="1514058" y="138"/>
                </a:lnTo>
                <a:lnTo>
                  <a:pt x="1564989" y="1690"/>
                </a:lnTo>
                <a:lnTo>
                  <a:pt x="1616141" y="4667"/>
                </a:lnTo>
                <a:lnTo>
                  <a:pt x="1667481" y="9083"/>
                </a:lnTo>
                <a:lnTo>
                  <a:pt x="1718973" y="14952"/>
                </a:lnTo>
                <a:lnTo>
                  <a:pt x="1770581" y="22287"/>
                </a:lnTo>
                <a:lnTo>
                  <a:pt x="1822273" y="31102"/>
                </a:lnTo>
                <a:lnTo>
                  <a:pt x="1874012" y="41409"/>
                </a:lnTo>
                <a:lnTo>
                  <a:pt x="2200402" y="111132"/>
                </a:lnTo>
                <a:lnTo>
                  <a:pt x="2251450" y="122760"/>
                </a:lnTo>
                <a:lnTo>
                  <a:pt x="2301790" y="135681"/>
                </a:lnTo>
                <a:lnTo>
                  <a:pt x="2351398" y="149868"/>
                </a:lnTo>
                <a:lnTo>
                  <a:pt x="2400255" y="165294"/>
                </a:lnTo>
                <a:lnTo>
                  <a:pt x="2448339" y="181932"/>
                </a:lnTo>
                <a:lnTo>
                  <a:pt x="2495629" y="199754"/>
                </a:lnTo>
                <a:lnTo>
                  <a:pt x="2542105" y="218735"/>
                </a:lnTo>
                <a:lnTo>
                  <a:pt x="2587745" y="238847"/>
                </a:lnTo>
                <a:lnTo>
                  <a:pt x="2632529" y="260063"/>
                </a:lnTo>
                <a:lnTo>
                  <a:pt x="2676435" y="282356"/>
                </a:lnTo>
                <a:lnTo>
                  <a:pt x="2719443" y="305700"/>
                </a:lnTo>
                <a:lnTo>
                  <a:pt x="2761531" y="330066"/>
                </a:lnTo>
                <a:lnTo>
                  <a:pt x="2802679" y="355429"/>
                </a:lnTo>
                <a:lnTo>
                  <a:pt x="2842866" y="381762"/>
                </a:lnTo>
                <a:lnTo>
                  <a:pt x="2882071" y="409037"/>
                </a:lnTo>
                <a:lnTo>
                  <a:pt x="2920272" y="437227"/>
                </a:lnTo>
                <a:lnTo>
                  <a:pt x="2957449" y="466305"/>
                </a:lnTo>
                <a:lnTo>
                  <a:pt x="2993581" y="496246"/>
                </a:lnTo>
                <a:lnTo>
                  <a:pt x="3028647" y="527020"/>
                </a:lnTo>
                <a:lnTo>
                  <a:pt x="3062626" y="558603"/>
                </a:lnTo>
                <a:lnTo>
                  <a:pt x="3095497" y="590966"/>
                </a:lnTo>
                <a:lnTo>
                  <a:pt x="3127239" y="624082"/>
                </a:lnTo>
                <a:lnTo>
                  <a:pt x="3157830" y="657926"/>
                </a:lnTo>
                <a:lnTo>
                  <a:pt x="3187252" y="692469"/>
                </a:lnTo>
                <a:lnTo>
                  <a:pt x="3215481" y="727685"/>
                </a:lnTo>
                <a:lnTo>
                  <a:pt x="3242497" y="763547"/>
                </a:lnTo>
                <a:lnTo>
                  <a:pt x="3268280" y="800028"/>
                </a:lnTo>
                <a:lnTo>
                  <a:pt x="3292808" y="837101"/>
                </a:lnTo>
                <a:lnTo>
                  <a:pt x="3316060" y="874739"/>
                </a:lnTo>
                <a:lnTo>
                  <a:pt x="3338016" y="912914"/>
                </a:lnTo>
                <a:lnTo>
                  <a:pt x="3358654" y="951601"/>
                </a:lnTo>
                <a:lnTo>
                  <a:pt x="3377953" y="990772"/>
                </a:lnTo>
                <a:lnTo>
                  <a:pt x="3395893" y="1030401"/>
                </a:lnTo>
                <a:lnTo>
                  <a:pt x="3412453" y="1070459"/>
                </a:lnTo>
                <a:lnTo>
                  <a:pt x="3427611" y="1110921"/>
                </a:lnTo>
                <a:lnTo>
                  <a:pt x="3441347" y="1151759"/>
                </a:lnTo>
                <a:lnTo>
                  <a:pt x="3453639" y="1192946"/>
                </a:lnTo>
                <a:lnTo>
                  <a:pt x="3464467" y="1234456"/>
                </a:lnTo>
                <a:lnTo>
                  <a:pt x="3473810" y="1276261"/>
                </a:lnTo>
                <a:lnTo>
                  <a:pt x="3481647" y="1318335"/>
                </a:lnTo>
                <a:lnTo>
                  <a:pt x="3487956" y="1360650"/>
                </a:lnTo>
                <a:lnTo>
                  <a:pt x="3492717" y="1403180"/>
                </a:lnTo>
                <a:lnTo>
                  <a:pt x="3495910" y="1445897"/>
                </a:lnTo>
                <a:lnTo>
                  <a:pt x="3497512" y="1488775"/>
                </a:lnTo>
                <a:lnTo>
                  <a:pt x="3497503" y="1531787"/>
                </a:lnTo>
                <a:lnTo>
                  <a:pt x="3495862" y="1574906"/>
                </a:lnTo>
                <a:lnTo>
                  <a:pt x="3492569" y="1618104"/>
                </a:lnTo>
                <a:lnTo>
                  <a:pt x="3487601" y="1661355"/>
                </a:lnTo>
                <a:lnTo>
                  <a:pt x="3480939" y="1704632"/>
                </a:lnTo>
                <a:lnTo>
                  <a:pt x="3472561" y="1747908"/>
                </a:lnTo>
                <a:lnTo>
                  <a:pt x="3146171" y="1678185"/>
                </a:lnTo>
                <a:lnTo>
                  <a:pt x="3154594" y="1634603"/>
                </a:lnTo>
                <a:lnTo>
                  <a:pt x="3161275" y="1590993"/>
                </a:lnTo>
                <a:lnTo>
                  <a:pt x="3166233" y="1547383"/>
                </a:lnTo>
                <a:lnTo>
                  <a:pt x="3169489" y="1503803"/>
                </a:lnTo>
                <a:lnTo>
                  <a:pt x="3171062" y="1460281"/>
                </a:lnTo>
                <a:lnTo>
                  <a:pt x="3170974" y="1416847"/>
                </a:lnTo>
                <a:lnTo>
                  <a:pt x="3169244" y="1373529"/>
                </a:lnTo>
                <a:lnTo>
                  <a:pt x="3165891" y="1330356"/>
                </a:lnTo>
                <a:lnTo>
                  <a:pt x="3160938" y="1287358"/>
                </a:lnTo>
                <a:lnTo>
                  <a:pt x="3154402" y="1244563"/>
                </a:lnTo>
                <a:lnTo>
                  <a:pt x="3146305" y="1202001"/>
                </a:lnTo>
                <a:lnTo>
                  <a:pt x="3136667" y="1159699"/>
                </a:lnTo>
                <a:lnTo>
                  <a:pt x="3125508" y="1117687"/>
                </a:lnTo>
                <a:lnTo>
                  <a:pt x="3112848" y="1075994"/>
                </a:lnTo>
                <a:lnTo>
                  <a:pt x="3098707" y="1034650"/>
                </a:lnTo>
                <a:lnTo>
                  <a:pt x="3083105" y="993682"/>
                </a:lnTo>
                <a:lnTo>
                  <a:pt x="3066063" y="953120"/>
                </a:lnTo>
                <a:lnTo>
                  <a:pt x="3047600" y="912993"/>
                </a:lnTo>
                <a:lnTo>
                  <a:pt x="3027737" y="873329"/>
                </a:lnTo>
                <a:lnTo>
                  <a:pt x="3006494" y="834158"/>
                </a:lnTo>
                <a:lnTo>
                  <a:pt x="2983890" y="795509"/>
                </a:lnTo>
                <a:lnTo>
                  <a:pt x="2959947" y="757410"/>
                </a:lnTo>
                <a:lnTo>
                  <a:pt x="2934684" y="719891"/>
                </a:lnTo>
                <a:lnTo>
                  <a:pt x="2908121" y="682980"/>
                </a:lnTo>
                <a:lnTo>
                  <a:pt x="2880279" y="646706"/>
                </a:lnTo>
                <a:lnTo>
                  <a:pt x="2851177" y="611099"/>
                </a:lnTo>
                <a:lnTo>
                  <a:pt x="2820836" y="576187"/>
                </a:lnTo>
                <a:lnTo>
                  <a:pt x="2789276" y="541999"/>
                </a:lnTo>
                <a:lnTo>
                  <a:pt x="2756517" y="508564"/>
                </a:lnTo>
                <a:lnTo>
                  <a:pt x="2722579" y="475911"/>
                </a:lnTo>
                <a:lnTo>
                  <a:pt x="2687483" y="444070"/>
                </a:lnTo>
                <a:lnTo>
                  <a:pt x="2651248" y="413068"/>
                </a:lnTo>
                <a:lnTo>
                  <a:pt x="2613894" y="382935"/>
                </a:lnTo>
                <a:lnTo>
                  <a:pt x="2575442" y="353700"/>
                </a:lnTo>
                <a:lnTo>
                  <a:pt x="2535912" y="325392"/>
                </a:lnTo>
                <a:lnTo>
                  <a:pt x="2495324" y="298039"/>
                </a:lnTo>
                <a:lnTo>
                  <a:pt x="2453699" y="271671"/>
                </a:lnTo>
                <a:lnTo>
                  <a:pt x="2411055" y="246317"/>
                </a:lnTo>
                <a:lnTo>
                  <a:pt x="2367414" y="222006"/>
                </a:lnTo>
                <a:lnTo>
                  <a:pt x="2322795" y="198765"/>
                </a:lnTo>
                <a:lnTo>
                  <a:pt x="2277219" y="176625"/>
                </a:lnTo>
                <a:lnTo>
                  <a:pt x="2230705" y="155615"/>
                </a:lnTo>
                <a:lnTo>
                  <a:pt x="2183275" y="135763"/>
                </a:lnTo>
                <a:lnTo>
                  <a:pt x="2134948" y="117098"/>
                </a:lnTo>
                <a:lnTo>
                  <a:pt x="2085743" y="99649"/>
                </a:lnTo>
                <a:lnTo>
                  <a:pt x="2035683" y="83446"/>
                </a:lnTo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93179" y="1563624"/>
            <a:ext cx="1121664" cy="60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2892" y="1553717"/>
            <a:ext cx="1093724" cy="581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33511" y="548680"/>
            <a:ext cx="763223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27.06.2017 - 2 </a:t>
            </a: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przypadki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ASF u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dzików </a:t>
            </a: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w Republice</a:t>
            </a:r>
            <a:r>
              <a:rPr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Czeskiej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5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3151" y="764704"/>
            <a:ext cx="8074025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Odnosząc się do perspektywy rozwoju sytuacji epizootycznej ASF 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Polsce 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można 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pominąć  </a:t>
            </a:r>
            <a:r>
              <a:rPr sz="2400" b="1" u="sng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danych  </a:t>
            </a:r>
            <a:r>
              <a:rPr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rosyjskich</a:t>
            </a:r>
            <a:r>
              <a:rPr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u="sng" spc="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zaprezentowanych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19.09.2016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spotkaniu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grupy ekspertów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unijnych w  Lizbonie.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Eksperci FR zakładają, że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</a:t>
            </a:r>
            <a:r>
              <a:rPr lang="pl-PL" sz="24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dwoma</a:t>
            </a:r>
            <a:r>
              <a:rPr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różnymi kanałami  dotrze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Europy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Zachodniej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Południowej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/>
            <a:r>
              <a:rPr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Oznacza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to,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że w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ich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scenariuszu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rozprzestrzeni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znacznym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obszarze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naszego kraju.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/>
            <a:r>
              <a:rPr sz="2400" spc="-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Taką</a:t>
            </a:r>
            <a:r>
              <a:rPr sz="2400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„deklarację, prognozę”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można śmiało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potraktować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ostrzeżenie przed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świadomym wprowadzeniem wirusa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ASF,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tereny dotąd wolne od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choroby.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99423" y="130429"/>
            <a:ext cx="259079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133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7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0059" y="6307835"/>
            <a:ext cx="792479" cy="341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79" y="6152388"/>
            <a:ext cx="966215" cy="661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0979" y="96011"/>
            <a:ext cx="8671560" cy="60731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0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2 Marcador de contenido"/>
          <p:cNvSpPr>
            <a:spLocks noGrp="1"/>
          </p:cNvSpPr>
          <p:nvPr>
            <p:ph idx="1"/>
          </p:nvPr>
        </p:nvSpPr>
        <p:spPr>
          <a:xfrm>
            <a:off x="800100" y="404664"/>
            <a:ext cx="7543800" cy="3886200"/>
          </a:xfrm>
        </p:spPr>
        <p:txBody>
          <a:bodyPr/>
          <a:lstStyle/>
          <a:p>
            <a:pPr eaLnBrk="1" hangingPunct="1"/>
            <a:endParaRPr lang="es-ES_tradnl" altLang="pl-PL" dirty="0" smtClean="0"/>
          </a:p>
        </p:txBody>
      </p:sp>
      <p:sp>
        <p:nvSpPr>
          <p:cNvPr id="7" name="TextBox 12"/>
          <p:cNvSpPr txBox="1"/>
          <p:nvPr/>
        </p:nvSpPr>
        <p:spPr>
          <a:xfrm>
            <a:off x="987425" y="260350"/>
            <a:ext cx="7169150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rgbClr val="80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  <a:cs typeface="+mn-cs"/>
              </a:rPr>
              <a:t>Ogromna oporność na działanie czynników środowiskowych (wysychanie, gnicie, temp., zmiany </a:t>
            </a:r>
            <a:r>
              <a:rPr lang="pl-PL" sz="20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  <a:cs typeface="+mn-cs"/>
              </a:rPr>
              <a:t>pH</a:t>
            </a:r>
            <a:r>
              <a:rPr lang="pl-PL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  <a:cs typeface="+mn-cs"/>
              </a:rPr>
              <a:t>) !!</a:t>
            </a:r>
            <a:endParaRPr lang="en-US" sz="2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455620"/>
              </p:ext>
            </p:extLst>
          </p:nvPr>
        </p:nvGraphicFramePr>
        <p:xfrm>
          <a:off x="609600" y="1556792"/>
          <a:ext cx="7924800" cy="4179906"/>
        </p:xfrm>
        <a:graphic>
          <a:graphicData uri="http://schemas.openxmlformats.org/drawingml/2006/table">
            <a:tbl>
              <a:tblPr/>
              <a:tblGrid>
                <a:gridCol w="2355145"/>
                <a:gridCol w="1785055"/>
                <a:gridCol w="3784600"/>
              </a:tblGrid>
              <a:tr h="518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Warunki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Przeżywalność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Źródło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304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Krew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4ºC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18 m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-cy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Iowa, 2006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  <a:tr h="439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Kał (20</a:t>
                      </a:r>
                      <a:r>
                        <a:rPr kumimoji="0" lang="pl-PL" sz="1400" b="1" i="0" u="sng" strike="noStrike" cap="none" normalizeH="0" baseline="3000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o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C)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11 d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ni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Iowa, 2006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  <a:tr h="304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Zanieczyszczone kojce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1 m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-ąc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Iowa, 2006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  <a:tr h="326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Temperatur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a 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56ºC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70 min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.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Mebus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i wsp.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1998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W: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Foreign Animal Diseases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  <a:tr h="5181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Temperatur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a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60ºC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20 min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.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Mebus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i wsp.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1998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W: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Foreign Animal Diseases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  <a:tr h="5181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&lt;3.9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lub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&gt;11.5 (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podłoże bez surowicy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Minut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y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Mebus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i wsp.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1998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W: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Foreign Animal Diseases/Plowright,1994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  <a:tr h="5181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13.4 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podłoże bez surowicy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21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godz.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OIE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  <a:tr h="731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13.4 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podłoże z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25% serum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7 d</a:t>
                      </a: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ni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OIE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E80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108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3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76" y="2420888"/>
            <a:ext cx="9323512" cy="3642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6600" b="1" dirty="0" err="1">
                <a:solidFill>
                  <a:srgbClr val="000000"/>
                </a:solidFill>
                <a:cs typeface="Trebuchet MS"/>
              </a:rPr>
              <a:t>Wnioski</a:t>
            </a:r>
            <a:r>
              <a:rPr sz="6600" b="1" dirty="0">
                <a:solidFill>
                  <a:srgbClr val="000000"/>
                </a:solidFill>
                <a:cs typeface="Trebuchet MS"/>
              </a:rPr>
              <a:t> </a:t>
            </a:r>
            <a:r>
              <a:rPr lang="pl-PL" b="1" dirty="0" smtClean="0">
                <a:solidFill>
                  <a:srgbClr val="000000"/>
                </a:solidFill>
                <a:cs typeface="Trebuchet MS"/>
              </a:rPr>
              <a:t/>
            </a:r>
            <a:br>
              <a:rPr lang="pl-PL" b="1" dirty="0" smtClean="0">
                <a:solidFill>
                  <a:srgbClr val="000000"/>
                </a:solidFill>
                <a:cs typeface="Trebuchet MS"/>
              </a:rPr>
            </a:br>
            <a:r>
              <a:rPr lang="pl-PL" b="1" spc="-10" dirty="0" err="1" smtClean="0">
                <a:solidFill>
                  <a:srgbClr val="000000"/>
                </a:solidFill>
                <a:cs typeface="Trebuchet MS"/>
              </a:rPr>
              <a:t>PIWet</a:t>
            </a:r>
            <a:r>
              <a:rPr lang="pl-PL" b="1" spc="-10" dirty="0" smtClean="0">
                <a:solidFill>
                  <a:srgbClr val="000000"/>
                </a:solidFill>
                <a:cs typeface="Trebuchet MS"/>
              </a:rPr>
              <a:t>-PIB </a:t>
            </a:r>
            <a:r>
              <a:rPr lang="pl-PL" b="1" spc="5" dirty="0">
                <a:solidFill>
                  <a:srgbClr val="000000"/>
                </a:solidFill>
                <a:cs typeface="Trebuchet MS"/>
              </a:rPr>
              <a:t>w </a:t>
            </a:r>
            <a:r>
              <a:rPr lang="pl-PL" b="1" dirty="0">
                <a:solidFill>
                  <a:srgbClr val="000000"/>
                </a:solidFill>
                <a:cs typeface="Trebuchet MS"/>
              </a:rPr>
              <a:t>Puławach </a:t>
            </a:r>
            <a:r>
              <a:rPr lang="pl-PL" b="1" dirty="0" smtClean="0">
                <a:solidFill>
                  <a:srgbClr val="000000"/>
                </a:solidFill>
                <a:cs typeface="Trebuchet MS"/>
              </a:rPr>
              <a:t/>
            </a:r>
            <a:br>
              <a:rPr lang="pl-PL" b="1" dirty="0" smtClean="0">
                <a:solidFill>
                  <a:srgbClr val="000000"/>
                </a:solidFill>
                <a:cs typeface="Trebuchet MS"/>
              </a:rPr>
            </a:br>
            <a:r>
              <a:rPr sz="2800" b="1" spc="-5" dirty="0" err="1" smtClean="0">
                <a:solidFill>
                  <a:srgbClr val="000000"/>
                </a:solidFill>
                <a:cs typeface="Trebuchet MS"/>
              </a:rPr>
              <a:t>wyciągnięte</a:t>
            </a:r>
            <a:r>
              <a:rPr sz="2800" b="1" spc="-5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dirty="0" err="1" smtClean="0">
                <a:solidFill>
                  <a:srgbClr val="000000"/>
                </a:solidFill>
                <a:cs typeface="Trebuchet MS"/>
              </a:rPr>
              <a:t>na</a:t>
            </a:r>
            <a:r>
              <a:rPr sz="2800" b="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dirty="0">
                <a:solidFill>
                  <a:srgbClr val="000000"/>
                </a:solidFill>
                <a:cs typeface="Trebuchet MS"/>
              </a:rPr>
              <a:t>podstawie</a:t>
            </a:r>
            <a:r>
              <a:rPr sz="2800" b="1" spc="-90" dirty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dirty="0" err="1">
                <a:solidFill>
                  <a:srgbClr val="000000"/>
                </a:solidFill>
                <a:cs typeface="Trebuchet MS"/>
              </a:rPr>
              <a:t>badań</a:t>
            </a:r>
            <a:r>
              <a:rPr sz="2800" b="1" dirty="0">
                <a:solidFill>
                  <a:srgbClr val="000000"/>
                </a:solidFill>
                <a:cs typeface="Trebuchet MS"/>
              </a:rPr>
              <a:t>  </a:t>
            </a:r>
            <a:r>
              <a:rPr lang="pl-PL" sz="2800" b="1" dirty="0" smtClean="0">
                <a:solidFill>
                  <a:srgbClr val="000000"/>
                </a:solidFill>
                <a:cs typeface="Trebuchet MS"/>
              </a:rPr>
              <a:t/>
            </a:r>
            <a:br>
              <a:rPr lang="pl-PL" sz="2800" b="1" dirty="0" smtClean="0">
                <a:solidFill>
                  <a:srgbClr val="000000"/>
                </a:solidFill>
                <a:cs typeface="Trebuchet MS"/>
              </a:rPr>
            </a:br>
            <a:r>
              <a:rPr sz="2800" b="1" dirty="0" err="1" smtClean="0">
                <a:solidFill>
                  <a:srgbClr val="000000"/>
                </a:solidFill>
                <a:cs typeface="Trebuchet MS"/>
              </a:rPr>
              <a:t>epidemiologicznych</a:t>
            </a:r>
            <a:r>
              <a:rPr sz="2800" b="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dirty="0">
                <a:solidFill>
                  <a:srgbClr val="000000"/>
                </a:solidFill>
                <a:cs typeface="Trebuchet MS"/>
              </a:rPr>
              <a:t>i </a:t>
            </a:r>
            <a:r>
              <a:rPr sz="2800" b="1" dirty="0" err="1">
                <a:solidFill>
                  <a:srgbClr val="000000"/>
                </a:solidFill>
                <a:cs typeface="Trebuchet MS"/>
              </a:rPr>
              <a:t>wirusologicznych</a:t>
            </a:r>
            <a:r>
              <a:rPr sz="2800" b="1" dirty="0">
                <a:solidFill>
                  <a:srgbClr val="000000"/>
                </a:solidFill>
                <a:cs typeface="Trebuchet MS"/>
              </a:rPr>
              <a:t>  </a:t>
            </a:r>
            <a:r>
              <a:rPr lang="pl-PL" sz="2800" b="1" dirty="0" smtClean="0">
                <a:solidFill>
                  <a:srgbClr val="000000"/>
                </a:solidFill>
                <a:cs typeface="Trebuchet MS"/>
              </a:rPr>
              <a:t/>
            </a:r>
            <a:br>
              <a:rPr lang="pl-PL" sz="2800" b="1" dirty="0" smtClean="0">
                <a:solidFill>
                  <a:srgbClr val="000000"/>
                </a:solidFill>
                <a:cs typeface="Trebuchet MS"/>
              </a:rPr>
            </a:br>
            <a:r>
              <a:rPr sz="2800" b="1" dirty="0" err="1" smtClean="0">
                <a:solidFill>
                  <a:srgbClr val="000000"/>
                </a:solidFill>
                <a:cs typeface="Trebuchet MS"/>
              </a:rPr>
              <a:t>prowadzonych</a:t>
            </a:r>
            <a:r>
              <a:rPr sz="2800" b="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spc="5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dirty="0" smtClean="0">
                <a:solidFill>
                  <a:srgbClr val="000000"/>
                </a:solidFill>
                <a:cs typeface="Trebuchet MS"/>
              </a:rPr>
              <a:t>w </a:t>
            </a:r>
            <a:r>
              <a:rPr sz="2800" b="1" dirty="0" err="1">
                <a:solidFill>
                  <a:srgbClr val="000000"/>
                </a:solidFill>
                <a:cs typeface="Trebuchet MS"/>
              </a:rPr>
              <a:t>okresie</a:t>
            </a:r>
            <a:r>
              <a:rPr sz="2800" b="1" dirty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dirty="0" err="1" smtClean="0">
                <a:solidFill>
                  <a:srgbClr val="000000"/>
                </a:solidFill>
                <a:cs typeface="Trebuchet MS"/>
              </a:rPr>
              <a:t>występowania</a:t>
            </a:r>
            <a:r>
              <a:rPr sz="2800" b="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pl-PL" sz="2800" b="1" dirty="0" smtClean="0">
                <a:solidFill>
                  <a:srgbClr val="000000"/>
                </a:solidFill>
                <a:cs typeface="Trebuchet MS"/>
              </a:rPr>
              <a:t/>
            </a:r>
            <a:br>
              <a:rPr lang="pl-PL" sz="2800" b="1" dirty="0" smtClean="0">
                <a:solidFill>
                  <a:srgbClr val="000000"/>
                </a:solidFill>
                <a:cs typeface="Trebuchet MS"/>
              </a:rPr>
            </a:br>
            <a:r>
              <a:rPr sz="2800" b="1" dirty="0" smtClean="0">
                <a:solidFill>
                  <a:srgbClr val="000000"/>
                </a:solidFill>
                <a:cs typeface="Trebuchet MS"/>
              </a:rPr>
              <a:t>ASF </a:t>
            </a:r>
            <a:r>
              <a:rPr sz="2800" b="1" dirty="0">
                <a:solidFill>
                  <a:srgbClr val="000000"/>
                </a:solidFill>
                <a:cs typeface="Trebuchet MS"/>
              </a:rPr>
              <a:t>w</a:t>
            </a:r>
            <a:r>
              <a:rPr sz="2800" b="1" spc="-290" dirty="0">
                <a:solidFill>
                  <a:srgbClr val="000000"/>
                </a:solidFill>
                <a:cs typeface="Trebuchet MS"/>
              </a:rPr>
              <a:t> </a:t>
            </a:r>
            <a:r>
              <a:rPr sz="2800" b="1" spc="-20" dirty="0" err="1" smtClean="0">
                <a:solidFill>
                  <a:srgbClr val="000000"/>
                </a:solidFill>
                <a:cs typeface="Trebuchet MS"/>
              </a:rPr>
              <a:t>Polsce</a:t>
            </a:r>
            <a:endParaRPr sz="2800" b="1" dirty="0">
              <a:cs typeface="Trebuchet MS"/>
            </a:endParaRPr>
          </a:p>
        </p:txBody>
      </p:sp>
      <p:pic>
        <p:nvPicPr>
          <p:cNvPr id="7170" name="Picture 2" descr="Znalezione obrazy dla zapytania piwet puław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46" y="476672"/>
            <a:ext cx="3888432" cy="258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6334" y="662685"/>
            <a:ext cx="8562340" cy="54732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ct val="15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Dziki były pierwotnym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źródłem ASF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Polsce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wektorem  wprowadzającym ASFV do populacji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dzików i</a:t>
            </a:r>
            <a:r>
              <a:rPr sz="2400" b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świń.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Polsce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krąży wyłącznie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genotyp II</a:t>
            </a:r>
            <a:r>
              <a:rPr sz="2400" b="1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ASFV.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 ASFV krążący w 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Polsce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wysoce</a:t>
            </a:r>
            <a:r>
              <a:rPr sz="2400" b="1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patogenny,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2440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stosunkowo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</a:t>
            </a:r>
            <a:r>
              <a:rPr sz="24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zaraźliwy.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marR="97790" indent="-457200">
              <a:lnSpc>
                <a:spcPct val="15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Dziki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padłe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sporadycznych przypadkach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żyjące 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pozostają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głównym źródłem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wektorem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szerzeniu</a:t>
            </a:r>
            <a:r>
              <a:rPr sz="2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 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populacji</a:t>
            </a:r>
            <a:r>
              <a:rPr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dzików.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3829" y="404664"/>
            <a:ext cx="8456295" cy="5481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238760" indent="-457200">
              <a:lnSpc>
                <a:spcPct val="150000"/>
              </a:lnSpc>
              <a:buFont typeface="Wingdings"/>
              <a:buChar char=""/>
              <a:tabLst>
                <a:tab pos="469900" algn="l"/>
                <a:tab pos="470534" algn="l"/>
                <a:tab pos="3001010" algn="l"/>
              </a:tabLst>
            </a:pP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Przede wszystkim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dziki – szczególnie </a:t>
            </a: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tkanki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zwierząt 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padłych -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	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mniejszym stopniu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czynnik</a:t>
            </a:r>
            <a:r>
              <a:rPr sz="2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ludzki</a:t>
            </a:r>
            <a:r>
              <a:rPr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są  źródłem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ASFV i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wektorem w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szerzeniu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wśród  świń.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469900" algn="l"/>
                <a:tab pos="470534" algn="l"/>
              </a:tabLst>
            </a:pP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Naturalne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szerzenie się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choroby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populacji</a:t>
            </a:r>
            <a:r>
              <a:rPr sz="2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dzików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3075" marR="98425">
              <a:lnSpc>
                <a:spcPct val="150000"/>
              </a:lnSpc>
            </a:pP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stadach świń jest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wyraźnie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wolniejsze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niż</a:t>
            </a:r>
            <a:r>
              <a:rPr sz="2400" b="1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miało 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miejsce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np. w przypadku klasycznego pomoru</a:t>
            </a:r>
            <a:r>
              <a:rPr sz="24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świń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3390" marR="5080" lvl="1" indent="-368935">
              <a:lnSpc>
                <a:spcPct val="150000"/>
              </a:lnSpc>
              <a:spcBef>
                <a:spcPts val="80"/>
              </a:spcBef>
              <a:buFont typeface="Wingdings"/>
              <a:buChar char=""/>
              <a:tabLst>
                <a:tab pos="419100" algn="l"/>
              </a:tabLst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Jeżeli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dojdzie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wyraźnego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rozprzestrzenienia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sz="2400" b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ASF, 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odpowiedzialni za to będzie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głównie </a:t>
            </a:r>
            <a:r>
              <a:rPr sz="24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tzw.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czynnik  ludzki (myśliwi -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odstrzał, hodowcy –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bioasekuracji)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82269" y="2641091"/>
            <a:ext cx="2889250" cy="496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  <a:tabLst>
                <a:tab pos="882650" algn="l"/>
                <a:tab pos="1219835" algn="l"/>
                <a:tab pos="1315720" algn="l"/>
                <a:tab pos="2019935" algn="l"/>
              </a:tabLst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755576" y="1194730"/>
            <a:ext cx="7543800" cy="3886200"/>
          </a:xfrm>
        </p:spPr>
        <p:txBody>
          <a:bodyPr>
            <a:noAutofit/>
          </a:bodyPr>
          <a:lstStyle/>
          <a:p>
            <a:pPr marL="81280" indent="-342900" algn="ctr">
              <a:buFont typeface="Wingdings" panose="05000000000000000000" pitchFamily="2" charset="2"/>
              <a:buChar char="ü"/>
            </a:pPr>
            <a:r>
              <a:rPr lang="pl-PL" b="1" spc="-30" dirty="0"/>
              <a:t>Tylko </a:t>
            </a:r>
            <a:r>
              <a:rPr lang="pl-PL" b="1" dirty="0"/>
              <a:t>ścisła </a:t>
            </a:r>
            <a:r>
              <a:rPr lang="pl-PL" b="1" spc="-10" dirty="0"/>
              <a:t>współpraca </a:t>
            </a:r>
            <a:r>
              <a:rPr lang="pl-PL" b="1" dirty="0"/>
              <a:t>i </a:t>
            </a:r>
            <a:r>
              <a:rPr lang="pl-PL" b="1" dirty="0" smtClean="0"/>
              <a:t>odpowiedzialność</a:t>
            </a:r>
            <a:br>
              <a:rPr lang="pl-PL" b="1" dirty="0" smtClean="0"/>
            </a:br>
            <a:r>
              <a:rPr lang="pl-PL" b="1" dirty="0" smtClean="0"/>
              <a:t> </a:t>
            </a:r>
            <a:r>
              <a:rPr lang="pl-PL" b="1" spc="-15" dirty="0"/>
              <a:t>oraz</a:t>
            </a:r>
            <a:r>
              <a:rPr lang="pl-PL" b="1" spc="-70" dirty="0"/>
              <a:t> </a:t>
            </a:r>
            <a:r>
              <a:rPr lang="pl-PL" b="1" spc="-10" dirty="0" smtClean="0"/>
              <a:t>zdecydowanie </a:t>
            </a:r>
            <a:r>
              <a:rPr lang="pl-PL" b="1" dirty="0" smtClean="0"/>
              <a:t>i od</a:t>
            </a:r>
            <a:r>
              <a:rPr lang="pl-PL" b="1" spc="-25" dirty="0" smtClean="0"/>
              <a:t>w</a:t>
            </a:r>
            <a:r>
              <a:rPr lang="pl-PL" b="1" dirty="0" smtClean="0"/>
              <a:t>a</a:t>
            </a:r>
            <a:r>
              <a:rPr lang="pl-PL" b="1" spc="-35" dirty="0" smtClean="0"/>
              <a:t>g</a:t>
            </a:r>
            <a:r>
              <a:rPr lang="pl-PL" b="1" dirty="0" smtClean="0"/>
              <a:t>a w podejmo</a:t>
            </a:r>
            <a:r>
              <a:rPr lang="pl-PL" b="1" spc="-35" dirty="0" smtClean="0"/>
              <a:t>w</a:t>
            </a:r>
            <a:r>
              <a:rPr lang="pl-PL" b="1" dirty="0" smtClean="0"/>
              <a:t>aniu de</a:t>
            </a:r>
            <a:r>
              <a:rPr lang="pl-PL" b="1" spc="5" dirty="0" smtClean="0"/>
              <a:t>c</a:t>
            </a:r>
            <a:r>
              <a:rPr lang="pl-PL" b="1" dirty="0" smtClean="0"/>
              <a:t>yzji</a:t>
            </a:r>
            <a:br>
              <a:rPr lang="pl-PL" b="1" dirty="0" smtClean="0"/>
            </a:br>
            <a:r>
              <a:rPr lang="pl-PL" b="1" dirty="0" smtClean="0"/>
              <a:t> i </a:t>
            </a:r>
            <a:r>
              <a:rPr lang="pl-PL" b="1" spc="5" dirty="0" smtClean="0"/>
              <a:t>w</a:t>
            </a:r>
            <a:r>
              <a:rPr lang="pl-PL" b="1" dirty="0" smtClean="0"/>
              <a:t>y</a:t>
            </a:r>
            <a:r>
              <a:rPr lang="pl-PL" b="1" spc="-70" dirty="0" smtClean="0"/>
              <a:t>k</a:t>
            </a:r>
            <a:r>
              <a:rPr lang="pl-PL" b="1" spc="-10" dirty="0" smtClean="0"/>
              <a:t>o</a:t>
            </a:r>
            <a:r>
              <a:rPr lang="pl-PL" b="1" spc="-55" dirty="0" smtClean="0"/>
              <a:t>n</a:t>
            </a:r>
            <a:r>
              <a:rPr lang="pl-PL" b="1" spc="10" dirty="0" smtClean="0"/>
              <a:t>y</a:t>
            </a:r>
            <a:r>
              <a:rPr lang="pl-PL" b="1" spc="-25" dirty="0" smtClean="0"/>
              <a:t>w</a:t>
            </a:r>
            <a:r>
              <a:rPr lang="pl-PL" b="1" dirty="0" smtClean="0"/>
              <a:t>aniu s</a:t>
            </a:r>
            <a:r>
              <a:rPr lang="pl-PL" b="1" spc="-25" dirty="0" smtClean="0"/>
              <a:t>w</a:t>
            </a:r>
            <a:r>
              <a:rPr lang="pl-PL" b="1" dirty="0" smtClean="0"/>
              <a:t>oich  o</a:t>
            </a:r>
            <a:r>
              <a:rPr lang="pl-PL" b="1" spc="-15" dirty="0" smtClean="0"/>
              <a:t>b</a:t>
            </a:r>
            <a:r>
              <a:rPr lang="pl-PL" b="1" dirty="0" smtClean="0"/>
              <a:t>owią</a:t>
            </a:r>
            <a:r>
              <a:rPr lang="pl-PL" b="1" spc="5" dirty="0" smtClean="0"/>
              <a:t>z</a:t>
            </a:r>
            <a:r>
              <a:rPr lang="pl-PL" b="1" spc="-85" dirty="0" smtClean="0"/>
              <a:t>k</a:t>
            </a:r>
            <a:r>
              <a:rPr lang="pl-PL" b="1" spc="-10" dirty="0" smtClean="0"/>
              <a:t>ó</a:t>
            </a:r>
            <a:r>
              <a:rPr lang="pl-PL" b="1" spc="-5" dirty="0" smtClean="0"/>
              <a:t>w</a:t>
            </a:r>
            <a:r>
              <a:rPr lang="pl-PL" b="1" dirty="0" smtClean="0"/>
              <a:t> pr</a:t>
            </a:r>
            <a:r>
              <a:rPr lang="pl-PL" b="1" spc="-50" dirty="0" smtClean="0"/>
              <a:t>z</a:t>
            </a:r>
            <a:r>
              <a:rPr lang="pl-PL" b="1" spc="-25" dirty="0" smtClean="0"/>
              <a:t>e</a:t>
            </a:r>
            <a:r>
              <a:rPr lang="pl-PL" b="1" dirty="0" smtClean="0"/>
              <a:t>z </a:t>
            </a:r>
            <a:r>
              <a:rPr lang="pl-PL" b="1" spc="-15" dirty="0" smtClean="0"/>
              <a:t>w</a:t>
            </a:r>
            <a:r>
              <a:rPr lang="pl-PL" b="1" spc="-25" dirty="0" smtClean="0"/>
              <a:t>s</a:t>
            </a:r>
            <a:r>
              <a:rPr lang="pl-PL" b="1" spc="-5" dirty="0" smtClean="0"/>
              <a:t>z</a:t>
            </a:r>
            <a:r>
              <a:rPr lang="pl-PL" b="1" spc="-15" dirty="0" smtClean="0"/>
              <a:t>y</a:t>
            </a:r>
            <a:r>
              <a:rPr lang="pl-PL" b="1" spc="-25" dirty="0" smtClean="0"/>
              <a:t>s</a:t>
            </a:r>
            <a:r>
              <a:rPr lang="pl-PL" b="1" dirty="0" smtClean="0"/>
              <a:t>tk</a:t>
            </a:r>
            <a:r>
              <a:rPr lang="pl-PL" b="1" spc="-10" dirty="0" smtClean="0"/>
              <a:t>i</a:t>
            </a:r>
            <a:r>
              <a:rPr lang="pl-PL" b="1" spc="-5" dirty="0" smtClean="0"/>
              <a:t>c</a:t>
            </a:r>
            <a:r>
              <a:rPr lang="pl-PL" b="1" dirty="0" smtClean="0"/>
              <a:t>h </a:t>
            </a:r>
            <a:r>
              <a:rPr lang="pl-PL" b="1" spc="-30" dirty="0" smtClean="0"/>
              <a:t>z</a:t>
            </a:r>
            <a:r>
              <a:rPr lang="pl-PL" b="1" dirty="0" smtClean="0"/>
              <a:t>ai</a:t>
            </a:r>
            <a:r>
              <a:rPr lang="pl-PL" b="1" spc="-30" dirty="0" smtClean="0"/>
              <a:t>nt</a:t>
            </a:r>
            <a:r>
              <a:rPr lang="pl-PL" b="1" spc="-5" dirty="0" smtClean="0"/>
              <a:t>e</a:t>
            </a:r>
            <a:r>
              <a:rPr lang="pl-PL" b="1" spc="-25" dirty="0" smtClean="0"/>
              <a:t>r</a:t>
            </a:r>
            <a:r>
              <a:rPr lang="pl-PL" b="1" spc="-5" dirty="0" smtClean="0"/>
              <a:t>eso</a:t>
            </a:r>
            <a:r>
              <a:rPr lang="pl-PL" b="1" spc="-25" dirty="0" smtClean="0"/>
              <a:t>w</a:t>
            </a:r>
            <a:r>
              <a:rPr lang="pl-PL" b="1" dirty="0" smtClean="0"/>
              <a:t>a</a:t>
            </a:r>
            <a:r>
              <a:rPr lang="pl-PL" b="1" spc="-50" dirty="0" smtClean="0"/>
              <a:t>n</a:t>
            </a:r>
            <a:r>
              <a:rPr lang="pl-PL" b="1" spc="-35" dirty="0" smtClean="0"/>
              <a:t>y</a:t>
            </a:r>
            <a:r>
              <a:rPr lang="pl-PL" b="1" spc="-5" dirty="0" smtClean="0"/>
              <a:t>c</a:t>
            </a:r>
            <a:r>
              <a:rPr lang="pl-PL" b="1" dirty="0" smtClean="0"/>
              <a:t>h </a:t>
            </a:r>
            <a:r>
              <a:rPr lang="pl-PL" b="1" spc="-5" dirty="0" smtClean="0"/>
              <a:t>p</a:t>
            </a:r>
            <a:r>
              <a:rPr lang="pl-PL" b="1" spc="-30" dirty="0" smtClean="0"/>
              <a:t>r</a:t>
            </a:r>
            <a:r>
              <a:rPr lang="pl-PL" b="1" dirty="0" smtClean="0"/>
              <a:t>odu</a:t>
            </a:r>
            <a:r>
              <a:rPr lang="pl-PL" b="1" spc="-55" dirty="0" smtClean="0"/>
              <a:t>k</a:t>
            </a:r>
            <a:r>
              <a:rPr lang="pl-PL" b="1" spc="-5" dirty="0" smtClean="0"/>
              <a:t>c</a:t>
            </a:r>
            <a:r>
              <a:rPr lang="pl-PL" b="1" spc="-15" dirty="0" smtClean="0"/>
              <a:t>j</a:t>
            </a:r>
            <a:r>
              <a:rPr lang="pl-PL" b="1" dirty="0" smtClean="0"/>
              <a:t>ą świń, w tym przede wszystkim </a:t>
            </a:r>
            <a:r>
              <a:rPr lang="pl-PL" b="1" u="sng" dirty="0" smtClean="0"/>
              <a:t>hodowców, producentów, lekarzy weterynarii, myśliwych, służby leśnej, a także </a:t>
            </a:r>
            <a:r>
              <a:rPr lang="pl-PL" b="1" u="sng" dirty="0" smtClean="0">
                <a:solidFill>
                  <a:srgbClr val="C00000"/>
                </a:solidFill>
              </a:rPr>
              <a:t>administracji państwowej funkcjonującej na wszystkich szczeblach, w wielu resortach, daje szansę ochrony krajowego stada świń przed ASF.</a:t>
            </a:r>
            <a:endParaRPr lang="pl-PL" b="1" u="sng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394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24744"/>
            <a:ext cx="8074025" cy="347787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355600" indent="-342900" algn="ctr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  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rygorystycznym 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przestrzeganiu  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znanych   </a:t>
            </a:r>
            <a:r>
              <a:rPr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zasad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b="1" spc="3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dotyczących</a:t>
            </a:r>
            <a:r>
              <a:rPr lang="pl-P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bioasekuracji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tj. ogrodzone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chlewnie,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zabezpieczone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okna, </a:t>
            </a:r>
            <a:r>
              <a:rPr sz="2400" spc="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domknięte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drzwi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maty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dezynfekcyjne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świadomość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ludzi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(głównie w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zakresie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bezwzględnego zakazu skarmiania zlewek i wprowadzania do  gospodarstw świń niewiadomego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pochodzenia), mimo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występowania 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dzików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możliwe jest zwalczenie tej choroby w </a:t>
            </a:r>
            <a:r>
              <a:rPr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populacji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świń</a:t>
            </a:r>
            <a:r>
              <a:rPr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Powyższe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wykonalne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warunkiem bezwzględnego  przestrzegania uprzednio podanych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6439814"/>
            <a:ext cx="88265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June 30,</a:t>
            </a:r>
            <a:r>
              <a:rPr sz="1200" spc="-11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9488" y="6439814"/>
            <a:ext cx="25907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140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8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088" y="548640"/>
            <a:ext cx="8441436" cy="6170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99592" y="3356992"/>
            <a:ext cx="7543800" cy="1676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Zalecenia mające na celu ograniczenie możliwości szerzenia się </a:t>
            </a:r>
            <a:r>
              <a:rPr lang="pl-PL" dirty="0" err="1" smtClean="0"/>
              <a:t>asf</a:t>
            </a:r>
            <a:r>
              <a:rPr lang="pl-PL" dirty="0" smtClean="0"/>
              <a:t> w </a:t>
            </a:r>
            <a:r>
              <a:rPr lang="pl-PL" dirty="0" err="1" smtClean="0"/>
              <a:t>polsce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33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9725" y="2299080"/>
            <a:ext cx="6778699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marR="5080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spc="-5" dirty="0">
                <a:cs typeface="Calibri"/>
              </a:rPr>
              <a:t>Wygaszanie </a:t>
            </a:r>
            <a:r>
              <a:rPr sz="2400" dirty="0">
                <a:cs typeface="Calibri"/>
              </a:rPr>
              <a:t>produkcji w </a:t>
            </a:r>
            <a:r>
              <a:rPr sz="2400" spc="-5" dirty="0">
                <a:cs typeface="Calibri"/>
              </a:rPr>
              <a:t>chlewniach </a:t>
            </a:r>
            <a:r>
              <a:rPr sz="2400" dirty="0">
                <a:cs typeface="Calibri"/>
              </a:rPr>
              <a:t>nie </a:t>
            </a:r>
            <a:r>
              <a:rPr sz="2400" spc="-5" dirty="0">
                <a:cs typeface="Calibri"/>
              </a:rPr>
              <a:t>przestrzegających  ustalonych </a:t>
            </a:r>
            <a:r>
              <a:rPr sz="2400" dirty="0">
                <a:cs typeface="Calibri"/>
              </a:rPr>
              <a:t>zasad</a:t>
            </a:r>
            <a:r>
              <a:rPr sz="2400" spc="-1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bioasekuracji.</a:t>
            </a:r>
            <a:endParaRPr sz="2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chemeClr val="accent1"/>
              </a:buClr>
              <a:buFont typeface="Wingdings"/>
              <a:buChar char=""/>
            </a:pPr>
            <a:endParaRPr sz="2400" dirty="0">
              <a:cs typeface="Times New Roman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spc="-5" dirty="0">
                <a:cs typeface="Calibri"/>
              </a:rPr>
              <a:t>Ścisły </a:t>
            </a:r>
            <a:r>
              <a:rPr sz="2400" dirty="0">
                <a:cs typeface="Calibri"/>
              </a:rPr>
              <a:t>nadzór </a:t>
            </a:r>
            <a:r>
              <a:rPr sz="2400" spc="-5" dirty="0">
                <a:cs typeface="Calibri"/>
              </a:rPr>
              <a:t>nad </a:t>
            </a:r>
            <a:r>
              <a:rPr sz="2400" dirty="0">
                <a:cs typeface="Calibri"/>
              </a:rPr>
              <a:t>obrotem</a:t>
            </a:r>
            <a:r>
              <a:rPr sz="2400" spc="-20" dirty="0">
                <a:cs typeface="Calibri"/>
              </a:rPr>
              <a:t> </a:t>
            </a:r>
            <a:r>
              <a:rPr sz="2400" dirty="0">
                <a:cs typeface="Calibri"/>
              </a:rPr>
              <a:t>świń.</a:t>
            </a:r>
          </a:p>
          <a:p>
            <a:pPr>
              <a:lnSpc>
                <a:spcPct val="100000"/>
              </a:lnSpc>
              <a:spcBef>
                <a:spcPts val="35"/>
              </a:spcBef>
              <a:buClr>
                <a:schemeClr val="accent1"/>
              </a:buClr>
              <a:buFont typeface="Wingdings"/>
              <a:buChar char=""/>
            </a:pPr>
            <a:endParaRPr sz="2400" dirty="0">
              <a:cs typeface="Times New Roman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dirty="0">
                <a:cs typeface="Calibri"/>
              </a:rPr>
              <a:t>Zdecydowane </a:t>
            </a:r>
            <a:r>
              <a:rPr sz="2400" spc="-5" dirty="0">
                <a:cs typeface="Calibri"/>
              </a:rPr>
              <a:t>ograniczenie </a:t>
            </a:r>
            <a:r>
              <a:rPr sz="2400" dirty="0">
                <a:cs typeface="Calibri"/>
              </a:rPr>
              <a:t>gęstości </a:t>
            </a:r>
            <a:r>
              <a:rPr sz="2400" spc="-5" dirty="0">
                <a:cs typeface="Calibri"/>
              </a:rPr>
              <a:t>populacji</a:t>
            </a:r>
            <a:r>
              <a:rPr sz="2400" spc="6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dzików.</a:t>
            </a:r>
            <a:endParaRPr sz="2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chemeClr val="accent1"/>
              </a:buClr>
              <a:buFont typeface="Wingdings"/>
              <a:buChar char=""/>
            </a:pPr>
            <a:endParaRPr sz="2400" dirty="0">
              <a:cs typeface="Times New Roman"/>
            </a:endParaRPr>
          </a:p>
          <a:p>
            <a:pPr marL="269875" marR="302895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spc="-5" dirty="0">
                <a:cs typeface="Calibri"/>
              </a:rPr>
              <a:t>Aktywne poszukiwanie </a:t>
            </a:r>
            <a:r>
              <a:rPr sz="2400" dirty="0">
                <a:cs typeface="Calibri"/>
              </a:rPr>
              <a:t>oraz </a:t>
            </a:r>
            <a:r>
              <a:rPr sz="2400" spc="-5" dirty="0">
                <a:cs typeface="Calibri"/>
              </a:rPr>
              <a:t>utylizacja padłych dzików,  </a:t>
            </a:r>
            <a:r>
              <a:rPr sz="2400" dirty="0">
                <a:cs typeface="Calibri"/>
              </a:rPr>
              <a:t>w regionach występowania</a:t>
            </a:r>
            <a:r>
              <a:rPr sz="2400" spc="-6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ASF.</a:t>
            </a:r>
            <a:endParaRPr sz="2400" dirty="0"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7664" y="548680"/>
            <a:ext cx="5596255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400" b="1" spc="-5" dirty="0">
                <a:solidFill>
                  <a:srgbClr val="000000"/>
                </a:solidFill>
                <a:latin typeface="+mn-lt"/>
                <a:cs typeface="Calibri"/>
              </a:rPr>
              <a:t>Zagadnieniem </a:t>
            </a:r>
            <a:r>
              <a:rPr sz="2400" b="1" spc="-5" dirty="0" err="1">
                <a:solidFill>
                  <a:srgbClr val="000000"/>
                </a:solidFill>
                <a:latin typeface="+mn-lt"/>
                <a:cs typeface="Calibri"/>
              </a:rPr>
              <a:t>kluczowym</a:t>
            </a:r>
            <a:r>
              <a:rPr sz="2400" b="1" spc="-5" dirty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lang="pl-PL" sz="2400" b="1" spc="-5" dirty="0" smtClean="0">
                <a:solidFill>
                  <a:srgbClr val="000000"/>
                </a:solidFill>
                <a:latin typeface="+mn-lt"/>
                <a:cs typeface="Calibri"/>
              </a:rPr>
              <a:t/>
            </a:r>
            <a:br>
              <a:rPr lang="pl-PL" sz="2400" b="1" spc="-5" dirty="0" smtClean="0">
                <a:solidFill>
                  <a:srgbClr val="000000"/>
                </a:solidFill>
                <a:latin typeface="+mn-lt"/>
                <a:cs typeface="Calibri"/>
              </a:rPr>
            </a:br>
            <a:r>
              <a:rPr sz="2400" b="1" spc="-10" dirty="0" smtClean="0">
                <a:solidFill>
                  <a:srgbClr val="000000"/>
                </a:solidFill>
                <a:latin typeface="+mn-lt"/>
                <a:cs typeface="Calibri"/>
              </a:rPr>
              <a:t>jest </a:t>
            </a:r>
            <a:r>
              <a:rPr sz="2400" b="1" spc="-10" dirty="0">
                <a:solidFill>
                  <a:srgbClr val="000000"/>
                </a:solidFill>
                <a:latin typeface="+mn-lt"/>
                <a:cs typeface="Calibri"/>
              </a:rPr>
              <a:t>bezwzględne </a:t>
            </a:r>
            <a:r>
              <a:rPr sz="2400" b="1" spc="-15" dirty="0">
                <a:solidFill>
                  <a:srgbClr val="000000"/>
                </a:solidFill>
                <a:latin typeface="+mn-lt"/>
                <a:cs typeface="Calibri"/>
              </a:rPr>
              <a:t>przestrzeganie  </a:t>
            </a:r>
            <a:r>
              <a:rPr sz="2400" b="1" spc="-20" dirty="0">
                <a:solidFill>
                  <a:srgbClr val="000000"/>
                </a:solidFill>
                <a:latin typeface="+mn-lt"/>
                <a:cs typeface="Calibri"/>
              </a:rPr>
              <a:t>prawa </a:t>
            </a:r>
            <a:r>
              <a:rPr sz="2400" b="1" spc="-10" dirty="0">
                <a:solidFill>
                  <a:srgbClr val="000000"/>
                </a:solidFill>
                <a:latin typeface="+mn-lt"/>
                <a:cs typeface="Calibri"/>
              </a:rPr>
              <a:t>przyjętego </a:t>
            </a:r>
            <a:r>
              <a:rPr sz="2400" b="1" spc="-5" dirty="0">
                <a:solidFill>
                  <a:srgbClr val="000000"/>
                </a:solidFill>
                <a:latin typeface="+mn-lt"/>
                <a:cs typeface="Calibri"/>
              </a:rPr>
              <a:t>w </a:t>
            </a:r>
            <a:r>
              <a:rPr sz="2400" b="1" spc="-10" dirty="0" err="1">
                <a:solidFill>
                  <a:srgbClr val="000000"/>
                </a:solidFill>
                <a:latin typeface="+mn-lt"/>
                <a:cs typeface="Calibri"/>
              </a:rPr>
              <a:t>programach</a:t>
            </a:r>
            <a:r>
              <a:rPr sz="2400" b="1" spc="-10" dirty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lang="pl-PL" sz="2400" b="1" spc="-10" dirty="0" smtClean="0">
                <a:solidFill>
                  <a:srgbClr val="000000"/>
                </a:solidFill>
                <a:latin typeface="+mn-lt"/>
                <a:cs typeface="Calibri"/>
              </a:rPr>
              <a:t/>
            </a:r>
            <a:br>
              <a:rPr lang="pl-PL" sz="2400" b="1" spc="-10" dirty="0" smtClean="0">
                <a:solidFill>
                  <a:srgbClr val="000000"/>
                </a:solidFill>
                <a:latin typeface="+mn-lt"/>
                <a:cs typeface="Calibri"/>
              </a:rPr>
            </a:br>
            <a:r>
              <a:rPr sz="2400" b="1" spc="-10" dirty="0" err="1" smtClean="0">
                <a:solidFill>
                  <a:srgbClr val="000000"/>
                </a:solidFill>
                <a:latin typeface="+mn-lt"/>
                <a:cs typeface="Calibri"/>
              </a:rPr>
              <a:t>zwalczania</a:t>
            </a:r>
            <a:r>
              <a:rPr sz="2400" b="1" spc="-10" dirty="0" smtClean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sz="2400" b="1" dirty="0" smtClean="0">
                <a:solidFill>
                  <a:srgbClr val="000000"/>
                </a:solidFill>
                <a:latin typeface="+mn-lt"/>
                <a:cs typeface="Calibri"/>
              </a:rPr>
              <a:t>ASF</a:t>
            </a:r>
            <a:r>
              <a:rPr lang="pl-PL" sz="2400" b="1" dirty="0" smtClean="0">
                <a:solidFill>
                  <a:srgbClr val="000000"/>
                </a:solidFill>
                <a:latin typeface="+mn-lt"/>
                <a:cs typeface="Calibri"/>
              </a:rPr>
              <a:t>,</a:t>
            </a:r>
            <a:r>
              <a:rPr sz="2400" b="1" dirty="0" smtClean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sz="2400" b="1" spc="-5" dirty="0">
                <a:solidFill>
                  <a:srgbClr val="000000"/>
                </a:solidFill>
                <a:latin typeface="+mn-lt"/>
                <a:cs typeface="Calibri"/>
              </a:rPr>
              <a:t>w</a:t>
            </a:r>
            <a:r>
              <a:rPr sz="2400" b="1" spc="-35" dirty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+mn-lt"/>
                <a:cs typeface="Calibri"/>
              </a:rPr>
              <a:t>tym:</a:t>
            </a:r>
            <a:endParaRPr sz="2400" b="1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2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1601" y="404664"/>
            <a:ext cx="7272808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78180" indent="-342900" algn="just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wprowadzania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chlewni świń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nieznanych źródeł  pochodzenia.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3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Ogrodzenie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chlewni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sposób,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uniemożliwić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jakikolwiek</a:t>
            </a:r>
            <a:r>
              <a:rPr sz="24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bezpośredni</a:t>
            </a:r>
            <a:r>
              <a:rPr sz="24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lub pośredni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kontakt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świń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innymi</a:t>
            </a:r>
            <a:r>
              <a:rPr sz="24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zwierzętami</a:t>
            </a:r>
            <a:r>
              <a:rPr sz="24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szczególności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dzikami.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3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wchodzenia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gospodarstwa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osób</a:t>
            </a:r>
            <a:r>
              <a:rPr sz="2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postronnych.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3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727710" indent="-342900" algn="just">
              <a:lnSpc>
                <a:spcPct val="100000"/>
              </a:lnSpc>
              <a:spcBef>
                <a:spcPts val="5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wjazdu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gospodarstwa wszelkich pojazdów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szczególnie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samochodów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zakładów mięsnych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 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utylizacyjnych.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3486" y="1196752"/>
            <a:ext cx="6387584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marR="5080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Obowiązkowa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odzieży ochronnej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wejściem do 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pomieszczeń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zwierzętami.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chemeClr val="accent1"/>
              </a:buClr>
              <a:buFont typeface="Wingdings"/>
              <a:buChar char=""/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Bezwzględny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stosowania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tzw.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„zlewek”.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chemeClr val="accent1"/>
              </a:buClr>
              <a:buFont typeface="Wingdings"/>
              <a:buChar char=""/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marR="241935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wprowadzania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gospodarstwa  upolowanych/padłych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dzików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lub wyposażenia służącego  do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polowań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dziki.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chemeClr val="accent1"/>
              </a:buClr>
              <a:buFont typeface="Wingdings"/>
              <a:buChar char=""/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marR="154305" indent="-257175">
              <a:lnSpc>
                <a:spcPct val="100000"/>
              </a:lnSpc>
              <a:buClr>
                <a:schemeClr val="accent1"/>
              </a:buClr>
              <a:buFont typeface="Wingdings"/>
              <a:buChar char=""/>
              <a:tabLst>
                <a:tab pos="270510" algn="l"/>
              </a:tabLst>
            </a:pP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wykorzystywania słomy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lub zielonki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zebranych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pól, 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których przebywają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dziki.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124744"/>
            <a:ext cx="7543800" cy="3886200"/>
          </a:xfrm>
        </p:spPr>
        <p:txBody>
          <a:bodyPr/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Spośród środków chemicznych najsilniej działa na zarazek </a:t>
            </a:r>
            <a:r>
              <a:rPr lang="pl-PL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 roztwór sody </a:t>
            </a:r>
            <a:r>
              <a:rPr lang="pl-PL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żrącej</a:t>
            </a:r>
          </a:p>
          <a:p>
            <a:pPr>
              <a:defRPr/>
            </a:pP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Działanie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niszczące i dezynfekcyjne wykazują także detergenty: </a:t>
            </a: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podchloryn sodu, aldehyd </a:t>
            </a:r>
            <a:r>
              <a:rPr lang="pl-PL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glutarowy</a:t>
            </a: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środki zasadowe, rozpuszczalniki lipidowe i </a:t>
            </a:r>
            <a:r>
              <a:rPr lang="pl-PL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Virkon</a:t>
            </a:r>
            <a:r>
              <a:rPr lang="pl-PL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 ( 1:100 )</a:t>
            </a:r>
          </a:p>
          <a:p>
            <a:pPr>
              <a:defRPr/>
            </a:pP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20233"/>
            <a:ext cx="16668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3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3005" y="332656"/>
            <a:ext cx="5530850" cy="5693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Zrezygnowanie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uczestnictwa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polowaniach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dziki 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właścicieli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pracowników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chlewni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lekarzy wet.  sprawujących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opiekę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stadami</a:t>
            </a:r>
            <a:r>
              <a:rPr sz="24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świń</a:t>
            </a:r>
            <a:r>
              <a:rPr sz="24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189865" indent="-342900">
              <a:lnSpc>
                <a:spcPct val="150000"/>
              </a:lnSpc>
              <a:spcBef>
                <a:spcPts val="117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270510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Utrzymywanie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świń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zamkniętych pomieszczeniach  (drzwi)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dbałość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oknach były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zamontowane 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siatki ochronne;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chroniące przed ewentualnym 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wrzuceniem do chlewni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materiału</a:t>
            </a:r>
            <a:r>
              <a:rPr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zakaźnego.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310" y="1367027"/>
            <a:ext cx="6122670" cy="2521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025" marR="69215" indent="-314325">
              <a:lnSpc>
                <a:spcPct val="150000"/>
              </a:lnSpc>
              <a:buClr>
                <a:schemeClr val="accent1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spc="-5" dirty="0">
                <a:cs typeface="Calibri"/>
              </a:rPr>
              <a:t>Przyjęcie </a:t>
            </a:r>
            <a:r>
              <a:rPr sz="2400" dirty="0">
                <a:cs typeface="Calibri"/>
              </a:rPr>
              <a:t>- w </a:t>
            </a:r>
            <a:r>
              <a:rPr sz="2400" spc="-15" dirty="0">
                <a:cs typeface="Calibri"/>
              </a:rPr>
              <a:t>strefie </a:t>
            </a:r>
            <a:r>
              <a:rPr sz="2400" dirty="0">
                <a:cs typeface="Calibri"/>
              </a:rPr>
              <a:t>III, II i I - </a:t>
            </a:r>
            <a:r>
              <a:rPr sz="2400" spc="-5" dirty="0">
                <a:cs typeface="Calibri"/>
              </a:rPr>
              <a:t>zasady </a:t>
            </a:r>
            <a:r>
              <a:rPr sz="2400" spc="-10" dirty="0">
                <a:cs typeface="Calibri"/>
              </a:rPr>
              <a:t>obligatoryjnego pobrania  </a:t>
            </a:r>
            <a:r>
              <a:rPr sz="2400" dirty="0">
                <a:cs typeface="Calibri"/>
              </a:rPr>
              <a:t>i </a:t>
            </a:r>
            <a:r>
              <a:rPr sz="2400" spc="-5" dirty="0">
                <a:cs typeface="Calibri"/>
              </a:rPr>
              <a:t>wysłania do </a:t>
            </a:r>
            <a:r>
              <a:rPr sz="2400" dirty="0">
                <a:cs typeface="Calibri"/>
              </a:rPr>
              <a:t>badań w </a:t>
            </a:r>
            <a:r>
              <a:rPr sz="2400" spc="-5" dirty="0">
                <a:cs typeface="Calibri"/>
              </a:rPr>
              <a:t>kierunku ASF próbek </a:t>
            </a:r>
            <a:r>
              <a:rPr sz="2400" dirty="0">
                <a:cs typeface="Calibri"/>
              </a:rPr>
              <a:t>krwi </a:t>
            </a:r>
            <a:r>
              <a:rPr sz="2400" spc="-5" dirty="0">
                <a:cs typeface="Calibri"/>
              </a:rPr>
              <a:t>od</a:t>
            </a:r>
            <a:r>
              <a:rPr sz="2400" spc="2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świń,</a:t>
            </a:r>
            <a:endParaRPr sz="2400" dirty="0">
              <a:cs typeface="Calibri"/>
            </a:endParaRPr>
          </a:p>
          <a:p>
            <a:pPr marL="274955" marR="5080" indent="51435">
              <a:lnSpc>
                <a:spcPts val="3240"/>
              </a:lnSpc>
              <a:spcBef>
                <a:spcPts val="285"/>
              </a:spcBef>
            </a:pPr>
            <a:r>
              <a:rPr sz="2400" spc="-5" dirty="0">
                <a:cs typeface="Calibri"/>
              </a:rPr>
              <a:t>u </a:t>
            </a:r>
            <a:r>
              <a:rPr sz="2400" spc="-10" dirty="0">
                <a:cs typeface="Calibri"/>
              </a:rPr>
              <a:t>których </a:t>
            </a:r>
            <a:r>
              <a:rPr sz="2400" spc="-5" dirty="0">
                <a:cs typeface="Calibri"/>
              </a:rPr>
              <a:t>podejmowana jest </a:t>
            </a:r>
            <a:r>
              <a:rPr sz="2400" spc="-10" dirty="0">
                <a:cs typeface="Calibri"/>
              </a:rPr>
              <a:t>antybiotykoterapia </a:t>
            </a:r>
            <a:r>
              <a:rPr sz="2400" dirty="0">
                <a:cs typeface="Calibri"/>
              </a:rPr>
              <a:t>w </a:t>
            </a:r>
            <a:r>
              <a:rPr sz="2400" spc="-5" dirty="0">
                <a:cs typeface="Calibri"/>
              </a:rPr>
              <a:t>odniesieniu  do świń </a:t>
            </a:r>
            <a:r>
              <a:rPr sz="2400" dirty="0">
                <a:cs typeface="Calibri"/>
              </a:rPr>
              <a:t>z</a:t>
            </a:r>
            <a:r>
              <a:rPr sz="2400" spc="-5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gorączką.</a:t>
            </a:r>
            <a:endParaRPr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3"/>
          <p:cNvSpPr txBox="1">
            <a:spLocks noChangeArrowheads="1"/>
          </p:cNvSpPr>
          <p:nvPr/>
        </p:nvSpPr>
        <p:spPr bwMode="auto">
          <a:xfrm>
            <a:off x="2843808" y="188912"/>
            <a:ext cx="3312367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E" charset="-18"/>
                <a:cs typeface="+mn-cs"/>
              </a:rPr>
              <a:t>Zwalczanie ASF</a:t>
            </a:r>
            <a:endParaRPr lang="pl-PL" sz="4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 CE" charset="-18"/>
              <a:cs typeface="+mn-cs"/>
            </a:endParaRPr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412750" y="1484313"/>
            <a:ext cx="8904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901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l-PL" altLang="pl-PL" sz="3600">
                <a:solidFill>
                  <a:srgbClr val="800000"/>
                </a:solidFill>
                <a:latin typeface="Arial" pitchFamily="34" charset="0"/>
              </a:rPr>
              <a:t>	</a:t>
            </a:r>
            <a:endParaRPr lang="pl-PL" altLang="pl-PL" sz="360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1187624" y="4090988"/>
            <a:ext cx="6713364" cy="156966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pl-PL" altLang="pl-PL" sz="4800" b="1" dirty="0">
                <a:latin typeface="Times New Roman CE" charset="-18"/>
              </a:rPr>
              <a:t>  Metody administracyjne</a:t>
            </a:r>
          </a:p>
        </p:txBody>
      </p:sp>
      <p:pic>
        <p:nvPicPr>
          <p:cNvPr id="87045" name="Imagen 7" descr="s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03" y="1844824"/>
            <a:ext cx="231457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7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1560" y="836712"/>
            <a:ext cx="7651974" cy="3339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dirty="0">
                <a:cs typeface="Calibri"/>
              </a:rPr>
              <a:t>W </a:t>
            </a:r>
            <a:r>
              <a:rPr sz="2400" spc="-10" dirty="0">
                <a:cs typeface="Calibri"/>
              </a:rPr>
              <a:t>przypadku wyznaczenia </a:t>
            </a:r>
            <a:r>
              <a:rPr sz="2400" spc="-10" dirty="0" err="1">
                <a:cs typeface="Calibri"/>
              </a:rPr>
              <a:t>ogniska</a:t>
            </a:r>
            <a:r>
              <a:rPr sz="2400" spc="-45" dirty="0">
                <a:cs typeface="Calibri"/>
              </a:rPr>
              <a:t> </a:t>
            </a:r>
            <a:r>
              <a:rPr sz="2400" spc="-10" dirty="0" err="1" smtClean="0">
                <a:cs typeface="Calibri"/>
              </a:rPr>
              <a:t>choroby</a:t>
            </a:r>
            <a:r>
              <a:rPr lang="pl-PL" sz="2400" spc="-10" dirty="0" smtClean="0">
                <a:cs typeface="Calibri"/>
              </a:rPr>
              <a:t>, </a:t>
            </a:r>
            <a:br>
              <a:rPr lang="pl-PL" sz="2400" spc="-10" dirty="0" smtClean="0">
                <a:cs typeface="Calibri"/>
              </a:rPr>
            </a:br>
            <a:r>
              <a:rPr lang="pl-PL" sz="2400" spc="-10" dirty="0" smtClean="0">
                <a:cs typeface="Calibri"/>
              </a:rPr>
              <a:t>oprócz jego jak </a:t>
            </a:r>
            <a:r>
              <a:rPr lang="pl-PL" sz="2400" b="1" spc="-10" dirty="0" smtClean="0">
                <a:cs typeface="Calibri"/>
              </a:rPr>
              <a:t>najszybszej likwidacji</a:t>
            </a:r>
            <a:endParaRPr sz="2400" b="1" dirty="0"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75"/>
              </a:spcBef>
            </a:pPr>
            <a:r>
              <a:rPr sz="2400" b="1" spc="-50" dirty="0">
                <a:cs typeface="Calibri"/>
              </a:rPr>
              <a:t>PLW </a:t>
            </a:r>
            <a:r>
              <a:rPr sz="2400" b="1" spc="-5" dirty="0">
                <a:cs typeface="Calibri"/>
              </a:rPr>
              <a:t>lub</a:t>
            </a:r>
            <a:r>
              <a:rPr sz="2400" b="1" spc="-30" dirty="0">
                <a:cs typeface="Calibri"/>
              </a:rPr>
              <a:t> </a:t>
            </a:r>
            <a:r>
              <a:rPr sz="2400" b="1" spc="-20" dirty="0">
                <a:cs typeface="Calibri"/>
              </a:rPr>
              <a:t>Wojewoda</a:t>
            </a:r>
            <a:endParaRPr sz="2400" dirty="0"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75"/>
              </a:spcBef>
            </a:pPr>
            <a:r>
              <a:rPr sz="2400" spc="-5" dirty="0" err="1" smtClean="0">
                <a:cs typeface="Calibri"/>
              </a:rPr>
              <a:t>określa</a:t>
            </a:r>
            <a:r>
              <a:rPr sz="2400" spc="-5" dirty="0" smtClean="0">
                <a:cs typeface="Calibri"/>
              </a:rPr>
              <a:t>:</a:t>
            </a:r>
            <a:endParaRPr lang="pl-PL" sz="2400" dirty="0"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75"/>
              </a:spcBef>
            </a:pPr>
            <a:r>
              <a:rPr lang="pl-PL" sz="2400" b="1" spc="-10" dirty="0" smtClean="0">
                <a:cs typeface="Calibri"/>
              </a:rPr>
              <a:t>1. </a:t>
            </a:r>
            <a:r>
              <a:rPr sz="2400" b="1" spc="-10" dirty="0" err="1" smtClean="0">
                <a:cs typeface="Calibri"/>
              </a:rPr>
              <a:t>obszar</a:t>
            </a:r>
            <a:r>
              <a:rPr sz="2400" b="1" spc="-10" dirty="0" smtClean="0">
                <a:cs typeface="Calibri"/>
              </a:rPr>
              <a:t> </a:t>
            </a:r>
            <a:r>
              <a:rPr sz="2400" b="1" spc="-10" dirty="0">
                <a:cs typeface="Calibri"/>
              </a:rPr>
              <a:t>zapowietrzony </a:t>
            </a:r>
            <a:r>
              <a:rPr sz="2400" dirty="0">
                <a:cs typeface="Calibri"/>
              </a:rPr>
              <a:t>o </a:t>
            </a:r>
            <a:r>
              <a:rPr sz="2400" spc="-10" dirty="0">
                <a:cs typeface="Calibri"/>
              </a:rPr>
              <a:t>promieniu co </a:t>
            </a:r>
            <a:r>
              <a:rPr sz="2400" spc="-5" dirty="0">
                <a:cs typeface="Calibri"/>
              </a:rPr>
              <a:t>najmniej </a:t>
            </a:r>
            <a:r>
              <a:rPr sz="2400" dirty="0">
                <a:cs typeface="Calibri"/>
              </a:rPr>
              <a:t>3</a:t>
            </a:r>
            <a:r>
              <a:rPr sz="2400" spc="-110" dirty="0">
                <a:cs typeface="Calibri"/>
              </a:rPr>
              <a:t> </a:t>
            </a:r>
            <a:r>
              <a:rPr sz="2400" dirty="0" smtClean="0">
                <a:cs typeface="Calibri"/>
              </a:rPr>
              <a:t>km;</a:t>
            </a:r>
            <a:endParaRPr lang="pl-PL" sz="2400" dirty="0"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75"/>
              </a:spcBef>
            </a:pPr>
            <a:r>
              <a:rPr lang="pl-PL" sz="2400" b="1" spc="-10" dirty="0" smtClean="0">
                <a:cs typeface="Calibri"/>
              </a:rPr>
              <a:t>2. </a:t>
            </a:r>
            <a:r>
              <a:rPr sz="2400" b="1" spc="-10" dirty="0" err="1" smtClean="0">
                <a:cs typeface="Calibri"/>
              </a:rPr>
              <a:t>obszar</a:t>
            </a:r>
            <a:r>
              <a:rPr sz="2400" b="1" spc="-10" dirty="0" smtClean="0">
                <a:cs typeface="Calibri"/>
              </a:rPr>
              <a:t> </a:t>
            </a:r>
            <a:r>
              <a:rPr sz="2400" b="1" spc="-20" dirty="0" err="1" smtClean="0">
                <a:cs typeface="Calibri"/>
              </a:rPr>
              <a:t>zagrożony</a:t>
            </a:r>
            <a:r>
              <a:rPr sz="2400" b="1" spc="-20" dirty="0" smtClean="0">
                <a:cs typeface="Calibri"/>
              </a:rPr>
              <a:t> </a:t>
            </a:r>
            <a:r>
              <a:rPr sz="2400" spc="-5" dirty="0" err="1" smtClean="0">
                <a:cs typeface="Calibri"/>
              </a:rPr>
              <a:t>sięgający</a:t>
            </a:r>
            <a:r>
              <a:rPr sz="2400" spc="-5" dirty="0" smtClean="0">
                <a:cs typeface="Calibri"/>
              </a:rPr>
              <a:t> </a:t>
            </a:r>
            <a:r>
              <a:rPr sz="2400" spc="-15" dirty="0" smtClean="0">
                <a:cs typeface="Calibri"/>
              </a:rPr>
              <a:t>co </a:t>
            </a:r>
            <a:r>
              <a:rPr sz="2400" dirty="0" err="1" smtClean="0">
                <a:cs typeface="Calibri"/>
              </a:rPr>
              <a:t>najmniej</a:t>
            </a:r>
            <a:r>
              <a:rPr sz="2400" dirty="0" smtClean="0">
                <a:cs typeface="Calibri"/>
              </a:rPr>
              <a:t> 7 km </a:t>
            </a:r>
            <a:r>
              <a:rPr sz="2400" spc="-25" dirty="0" err="1" smtClean="0">
                <a:cs typeface="Calibri"/>
              </a:rPr>
              <a:t>poza</a:t>
            </a:r>
            <a:r>
              <a:rPr sz="2400" spc="-100" dirty="0" smtClean="0">
                <a:cs typeface="Calibri"/>
              </a:rPr>
              <a:t> </a:t>
            </a:r>
            <a:r>
              <a:rPr sz="2400" spc="-20" dirty="0" err="1" smtClean="0">
                <a:cs typeface="Calibri"/>
              </a:rPr>
              <a:t>obszar</a:t>
            </a:r>
            <a:endParaRPr sz="2400" dirty="0" smtClean="0">
              <a:cs typeface="Calibri"/>
            </a:endParaRPr>
          </a:p>
          <a:p>
            <a:pPr marL="343535" algn="ctr">
              <a:lnSpc>
                <a:spcPct val="100000"/>
              </a:lnSpc>
            </a:pPr>
            <a:r>
              <a:rPr sz="2400" spc="-15" dirty="0" err="1" smtClean="0">
                <a:cs typeface="Calibri"/>
              </a:rPr>
              <a:t>zapowietrzony</a:t>
            </a:r>
            <a:endParaRPr sz="2400" dirty="0">
              <a:cs typeface="Calibri"/>
            </a:endParaRPr>
          </a:p>
          <a:p>
            <a:pPr marL="1667510" lvl="1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1667510" algn="l"/>
                <a:tab pos="1668145" algn="l"/>
              </a:tabLst>
            </a:pPr>
            <a:r>
              <a:rPr sz="2400" spc="-5" dirty="0">
                <a:cs typeface="Calibri"/>
              </a:rPr>
              <a:t>sposób </a:t>
            </a:r>
            <a:r>
              <a:rPr sz="2400" spc="-20" dirty="0">
                <a:cs typeface="Calibri"/>
              </a:rPr>
              <a:t>oznakowania </a:t>
            </a:r>
            <a:r>
              <a:rPr sz="2400" spc="-10" dirty="0" err="1">
                <a:cs typeface="Calibri"/>
              </a:rPr>
              <a:t>tych</a:t>
            </a:r>
            <a:r>
              <a:rPr sz="2400" spc="-15" dirty="0">
                <a:cs typeface="Calibri"/>
              </a:rPr>
              <a:t> </a:t>
            </a:r>
            <a:r>
              <a:rPr sz="2400" spc="-20" dirty="0" err="1" smtClean="0">
                <a:cs typeface="Calibri"/>
              </a:rPr>
              <a:t>obszarów</a:t>
            </a:r>
            <a:r>
              <a:rPr lang="pl-PL" sz="2400" spc="-20" dirty="0" smtClean="0">
                <a:cs typeface="Calibri"/>
              </a:rPr>
              <a:t>:</a:t>
            </a:r>
            <a:endParaRPr sz="2400" dirty="0"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30488" y="4293096"/>
            <a:ext cx="3414117" cy="17948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50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6396" y="803401"/>
            <a:ext cx="680910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Wyznaczanie </a:t>
            </a:r>
            <a:r>
              <a:rPr sz="2400" spc="-20" dirty="0">
                <a:cs typeface="Calibri"/>
              </a:rPr>
              <a:t>obszarów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zapowietrzonego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zagrożonego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11971" y="6414211"/>
            <a:ext cx="19621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88888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1519" y="2083307"/>
            <a:ext cx="2881884" cy="2447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1200" y="3188207"/>
            <a:ext cx="1828800" cy="574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1472" y="4149852"/>
            <a:ext cx="1828800" cy="501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58967" y="2069592"/>
            <a:ext cx="2833116" cy="2468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64579" y="3813047"/>
            <a:ext cx="1822703" cy="499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1028" y="3064764"/>
            <a:ext cx="1828800" cy="502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12467" y="5461101"/>
            <a:ext cx="58153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Sposób </a:t>
            </a:r>
            <a:r>
              <a:rPr sz="1800" spc="-5" dirty="0">
                <a:latin typeface="Calibri"/>
                <a:cs typeface="Calibri"/>
              </a:rPr>
              <a:t>wyznaczania </a:t>
            </a:r>
            <a:r>
              <a:rPr sz="1800" spc="-15" dirty="0">
                <a:latin typeface="Calibri"/>
                <a:cs typeface="Calibri"/>
              </a:rPr>
              <a:t>obszarów </a:t>
            </a:r>
            <a:r>
              <a:rPr sz="1800" spc="-10" dirty="0">
                <a:latin typeface="Calibri"/>
                <a:cs typeface="Calibri"/>
              </a:rPr>
              <a:t>zapowietrzonego </a:t>
            </a:r>
            <a:r>
              <a:rPr sz="1800" dirty="0">
                <a:latin typeface="Calibri"/>
                <a:cs typeface="Calibri"/>
              </a:rPr>
              <a:t>i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zagrożonego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9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55576" y="476672"/>
            <a:ext cx="7276420" cy="5870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pl-PL" sz="1800" b="1" spc="-15" dirty="0" smtClean="0">
                <a:solidFill>
                  <a:srgbClr val="FF0000"/>
                </a:solidFill>
                <a:cs typeface="Calibri"/>
              </a:rPr>
              <a:t>ASF- </a:t>
            </a:r>
            <a:r>
              <a:rPr sz="1800" b="1" spc="-15" dirty="0" err="1" smtClean="0">
                <a:solidFill>
                  <a:srgbClr val="FF0000"/>
                </a:solidFill>
                <a:cs typeface="Calibri"/>
              </a:rPr>
              <a:t>Podstawowe</a:t>
            </a:r>
            <a:r>
              <a:rPr sz="1800" b="1" spc="-114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cs typeface="Calibri"/>
              </a:rPr>
              <a:t>zakazy</a:t>
            </a: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b="1" dirty="0">
                <a:solidFill>
                  <a:srgbClr val="FF0000"/>
                </a:solidFill>
                <a:cs typeface="Calibri"/>
              </a:rPr>
              <a:t>w </a:t>
            </a:r>
            <a:r>
              <a:rPr sz="1800" b="1" spc="-10" dirty="0" err="1">
                <a:solidFill>
                  <a:srgbClr val="FF0000"/>
                </a:solidFill>
                <a:cs typeface="Calibri"/>
              </a:rPr>
              <a:t>obszarze</a:t>
            </a:r>
            <a:r>
              <a:rPr sz="1800" b="1" spc="-120" dirty="0">
                <a:solidFill>
                  <a:srgbClr val="FF0000"/>
                </a:solidFill>
                <a:cs typeface="Calibri"/>
              </a:rPr>
              <a:t> </a:t>
            </a:r>
            <a:r>
              <a:rPr sz="1800" b="1" spc="-10" dirty="0" err="1" smtClean="0">
                <a:solidFill>
                  <a:srgbClr val="FF0000"/>
                </a:solidFill>
                <a:cs typeface="Calibri"/>
              </a:rPr>
              <a:t>zapowietrzonym</a:t>
            </a:r>
            <a:r>
              <a:rPr lang="pl-PL" sz="1800" b="1" spc="-10" dirty="0" smtClean="0">
                <a:solidFill>
                  <a:srgbClr val="FF0000"/>
                </a:solidFill>
                <a:cs typeface="Calibri"/>
              </a:rPr>
              <a:t>:</a:t>
            </a:r>
            <a:endParaRPr sz="18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5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b="1" spc="-10" dirty="0">
                <a:cs typeface="Calibri"/>
              </a:rPr>
              <a:t>Zakaz wywożenia </a:t>
            </a:r>
            <a:r>
              <a:rPr sz="1600" b="1" spc="-5" dirty="0">
                <a:cs typeface="Calibri"/>
              </a:rPr>
              <a:t>świń </a:t>
            </a:r>
            <a:r>
              <a:rPr sz="1600" spc="-15" dirty="0">
                <a:cs typeface="Calibri"/>
              </a:rPr>
              <a:t>oraz</a:t>
            </a:r>
            <a:r>
              <a:rPr sz="1600" spc="5" dirty="0">
                <a:cs typeface="Calibri"/>
              </a:rPr>
              <a:t> </a:t>
            </a:r>
            <a:r>
              <a:rPr sz="1600" spc="-5" dirty="0">
                <a:cs typeface="Calibri"/>
              </a:rPr>
              <a:t>materiału</a:t>
            </a:r>
            <a:endParaRPr sz="1600" dirty="0"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600" spc="-5" dirty="0">
                <a:cs typeface="Calibri"/>
              </a:rPr>
              <a:t>biologicznego z</a:t>
            </a:r>
            <a:r>
              <a:rPr sz="1600" spc="-65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gospodarstw</a:t>
            </a:r>
            <a:endParaRPr sz="1600" dirty="0">
              <a:cs typeface="Calibri"/>
            </a:endParaRPr>
          </a:p>
          <a:p>
            <a:pPr marL="355600" marR="187325" indent="-342900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b="1" spc="-10" dirty="0" err="1" smtClean="0">
                <a:cs typeface="Calibri"/>
              </a:rPr>
              <a:t>Zakaz</a:t>
            </a:r>
            <a:r>
              <a:rPr sz="1600" b="1" spc="-10" dirty="0" smtClean="0">
                <a:cs typeface="Calibri"/>
              </a:rPr>
              <a:t> </a:t>
            </a:r>
            <a:r>
              <a:rPr sz="1600" b="1" spc="-10" dirty="0" err="1" smtClean="0">
                <a:cs typeface="Calibri"/>
              </a:rPr>
              <a:t>transportu</a:t>
            </a:r>
            <a:r>
              <a:rPr sz="1600" b="1" spc="-10" dirty="0" smtClean="0">
                <a:cs typeface="Calibri"/>
              </a:rPr>
              <a:t> </a:t>
            </a:r>
            <a:r>
              <a:rPr sz="1600" b="1" spc="-10" dirty="0" err="1" smtClean="0">
                <a:cs typeface="Calibri"/>
              </a:rPr>
              <a:t>świń</a:t>
            </a:r>
            <a:r>
              <a:rPr sz="1600" b="1" spc="-10" dirty="0" smtClean="0">
                <a:cs typeface="Calibri"/>
              </a:rPr>
              <a:t> </a:t>
            </a:r>
            <a:r>
              <a:rPr sz="1600" spc="-5" dirty="0" err="1" smtClean="0">
                <a:cs typeface="Calibri"/>
              </a:rPr>
              <a:t>po</a:t>
            </a:r>
            <a:r>
              <a:rPr sz="1600" spc="-5" dirty="0" smtClean="0">
                <a:cs typeface="Calibri"/>
              </a:rPr>
              <a:t> </a:t>
            </a:r>
            <a:r>
              <a:rPr sz="1600" spc="-15" dirty="0" err="1" smtClean="0">
                <a:cs typeface="Calibri"/>
              </a:rPr>
              <a:t>drogach</a:t>
            </a:r>
            <a:r>
              <a:rPr sz="1600" spc="-15" dirty="0" smtClean="0">
                <a:cs typeface="Calibri"/>
              </a:rPr>
              <a:t>  </a:t>
            </a:r>
            <a:r>
              <a:rPr sz="1600" spc="-10" dirty="0" err="1" smtClean="0">
                <a:cs typeface="Calibri"/>
              </a:rPr>
              <a:t>publicznych</a:t>
            </a:r>
            <a:r>
              <a:rPr sz="1600" spc="-10" dirty="0" smtClean="0">
                <a:cs typeface="Calibri"/>
              </a:rPr>
              <a:t> </a:t>
            </a:r>
            <a:r>
              <a:rPr sz="1600" spc="-5" dirty="0" err="1" smtClean="0">
                <a:cs typeface="Calibri"/>
              </a:rPr>
              <a:t>lub</a:t>
            </a:r>
            <a:r>
              <a:rPr sz="1600" spc="-5" dirty="0" smtClean="0">
                <a:cs typeface="Calibri"/>
              </a:rPr>
              <a:t> </a:t>
            </a:r>
            <a:r>
              <a:rPr sz="1600" spc="-10" dirty="0" err="1" smtClean="0">
                <a:cs typeface="Calibri"/>
              </a:rPr>
              <a:t>wewnętrznych</a:t>
            </a:r>
            <a:r>
              <a:rPr sz="1600" spc="-10" dirty="0" smtClean="0">
                <a:cs typeface="Calibri"/>
              </a:rPr>
              <a:t>, </a:t>
            </a:r>
            <a:r>
              <a:rPr sz="1600" spc="-5" dirty="0" smtClean="0">
                <a:cs typeface="Calibri"/>
              </a:rPr>
              <a:t>z  </a:t>
            </a:r>
            <a:r>
              <a:rPr sz="1600" spc="-5" dirty="0" err="1" smtClean="0">
                <a:cs typeface="Calibri"/>
              </a:rPr>
              <a:t>wyłączeniem</a:t>
            </a:r>
            <a:r>
              <a:rPr sz="1600" spc="-5" dirty="0" smtClean="0">
                <a:cs typeface="Calibri"/>
              </a:rPr>
              <a:t> </a:t>
            </a:r>
            <a:r>
              <a:rPr sz="1600" spc="-10" dirty="0" err="1" smtClean="0">
                <a:cs typeface="Calibri"/>
              </a:rPr>
              <a:t>dróg</a:t>
            </a:r>
            <a:r>
              <a:rPr sz="1600" spc="-10" dirty="0" smtClean="0">
                <a:cs typeface="Calibri"/>
              </a:rPr>
              <a:t> </a:t>
            </a:r>
            <a:r>
              <a:rPr sz="1600" spc="-15" dirty="0" err="1" smtClean="0">
                <a:cs typeface="Calibri"/>
              </a:rPr>
              <a:t>wewnętrznych</a:t>
            </a:r>
            <a:r>
              <a:rPr sz="1600" spc="-15" dirty="0" smtClean="0">
                <a:cs typeface="Calibri"/>
              </a:rPr>
              <a:t> </a:t>
            </a:r>
            <a:r>
              <a:rPr sz="1600" spc="-5" dirty="0" smtClean="0">
                <a:cs typeface="Calibri"/>
              </a:rPr>
              <a:t>w  </a:t>
            </a:r>
            <a:r>
              <a:rPr sz="1600" spc="-10" dirty="0" err="1" smtClean="0">
                <a:cs typeface="Calibri"/>
              </a:rPr>
              <a:t>gospodarstwie</a:t>
            </a:r>
            <a:r>
              <a:rPr sz="1600" spc="-10" dirty="0" smtClean="0">
                <a:cs typeface="Calibri"/>
              </a:rPr>
              <a:t>; </a:t>
            </a:r>
            <a:r>
              <a:rPr sz="1600" spc="-15" dirty="0" err="1" smtClean="0">
                <a:cs typeface="Calibri"/>
              </a:rPr>
              <a:t>zakaz</a:t>
            </a:r>
            <a:r>
              <a:rPr sz="1600" spc="-15" dirty="0" smtClean="0">
                <a:cs typeface="Calibri"/>
              </a:rPr>
              <a:t> </a:t>
            </a:r>
            <a:r>
              <a:rPr sz="1600" spc="-5" dirty="0" err="1" smtClean="0">
                <a:cs typeface="Calibri"/>
              </a:rPr>
              <a:t>nie</a:t>
            </a:r>
            <a:r>
              <a:rPr sz="1600" spc="-5" dirty="0" smtClean="0">
                <a:cs typeface="Calibri"/>
              </a:rPr>
              <a:t> </a:t>
            </a:r>
            <a:r>
              <a:rPr sz="1600" spc="-10" dirty="0" err="1" smtClean="0">
                <a:cs typeface="Calibri"/>
              </a:rPr>
              <a:t>dotyczy</a:t>
            </a:r>
            <a:r>
              <a:rPr sz="1600" spc="-10" dirty="0" smtClean="0">
                <a:cs typeface="Calibri"/>
              </a:rPr>
              <a:t>  </a:t>
            </a:r>
            <a:r>
              <a:rPr sz="1600" spc="-15" dirty="0" err="1" smtClean="0">
                <a:cs typeface="Calibri"/>
              </a:rPr>
              <a:t>drogowego</a:t>
            </a:r>
            <a:r>
              <a:rPr sz="1600" spc="-15" dirty="0" smtClean="0">
                <a:cs typeface="Calibri"/>
              </a:rPr>
              <a:t> </a:t>
            </a:r>
            <a:r>
              <a:rPr sz="1600" spc="-5" dirty="0" err="1" smtClean="0">
                <a:cs typeface="Calibri"/>
              </a:rPr>
              <a:t>lub</a:t>
            </a:r>
            <a:r>
              <a:rPr sz="1600" spc="-5" dirty="0" smtClean="0">
                <a:cs typeface="Calibri"/>
              </a:rPr>
              <a:t> </a:t>
            </a:r>
            <a:r>
              <a:rPr sz="1600" spc="-15" dirty="0" err="1" smtClean="0">
                <a:cs typeface="Calibri"/>
              </a:rPr>
              <a:t>kolejowego</a:t>
            </a:r>
            <a:r>
              <a:rPr sz="1600" spc="-15" dirty="0" smtClean="0">
                <a:cs typeface="Calibri"/>
              </a:rPr>
              <a:t> </a:t>
            </a:r>
            <a:r>
              <a:rPr sz="1600" spc="-10" dirty="0" err="1" smtClean="0">
                <a:cs typeface="Calibri"/>
              </a:rPr>
              <a:t>tranzytu</a:t>
            </a:r>
            <a:r>
              <a:rPr sz="1600" spc="-10" dirty="0" smtClean="0">
                <a:cs typeface="Calibri"/>
              </a:rPr>
              <a:t>  </a:t>
            </a:r>
            <a:r>
              <a:rPr sz="1600" spc="-10" dirty="0" err="1" smtClean="0">
                <a:cs typeface="Calibri"/>
              </a:rPr>
              <a:t>świń</a:t>
            </a:r>
            <a:r>
              <a:rPr sz="1600" spc="-10" dirty="0" smtClean="0">
                <a:cs typeface="Calibri"/>
              </a:rPr>
              <a:t> bez </a:t>
            </a:r>
            <a:r>
              <a:rPr sz="1600" spc="-15" dirty="0" err="1" smtClean="0">
                <a:cs typeface="Calibri"/>
              </a:rPr>
              <a:t>rozładunku</a:t>
            </a:r>
            <a:r>
              <a:rPr sz="1600" spc="-15" dirty="0" smtClean="0">
                <a:cs typeface="Calibri"/>
              </a:rPr>
              <a:t> </a:t>
            </a:r>
            <a:r>
              <a:rPr sz="1600" spc="-5" dirty="0" err="1" smtClean="0">
                <a:cs typeface="Calibri"/>
              </a:rPr>
              <a:t>lub</a:t>
            </a:r>
            <a:r>
              <a:rPr sz="1600" spc="60" dirty="0" smtClean="0">
                <a:cs typeface="Calibri"/>
              </a:rPr>
              <a:t> </a:t>
            </a:r>
            <a:r>
              <a:rPr sz="1600" spc="-10" dirty="0" err="1" smtClean="0">
                <a:cs typeface="Calibri"/>
              </a:rPr>
              <a:t>postojów</a:t>
            </a:r>
            <a:r>
              <a:rPr sz="1600" spc="-10" dirty="0" smtClean="0">
                <a:cs typeface="Calibri"/>
              </a:rPr>
              <a:t>;</a:t>
            </a:r>
            <a:endParaRPr lang="pl-PL" sz="1600" spc="-10" dirty="0" smtClean="0">
              <a:cs typeface="Calibri"/>
            </a:endParaRPr>
          </a:p>
          <a:p>
            <a:pPr marL="355600" marR="187325" indent="-342900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endParaRPr lang="pl-PL" sz="1600" spc="-10" dirty="0" smtClean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pl-PL" b="1" dirty="0">
                <a:solidFill>
                  <a:srgbClr val="FF0000"/>
                </a:solidFill>
                <a:cs typeface="Calibri"/>
              </a:rPr>
              <a:t>ASF - </a:t>
            </a:r>
            <a:r>
              <a:rPr lang="pl-PL" b="1" spc="-15" dirty="0">
                <a:solidFill>
                  <a:srgbClr val="FF0000"/>
                </a:solidFill>
                <a:cs typeface="Calibri"/>
              </a:rPr>
              <a:t>Podstawowe</a:t>
            </a:r>
            <a:r>
              <a:rPr lang="pl-PL" b="1" spc="-70" dirty="0">
                <a:solidFill>
                  <a:srgbClr val="FF0000"/>
                </a:solidFill>
                <a:cs typeface="Calibri"/>
              </a:rPr>
              <a:t> </a:t>
            </a:r>
            <a:r>
              <a:rPr lang="pl-PL" b="1" spc="-10" dirty="0">
                <a:solidFill>
                  <a:srgbClr val="FF0000"/>
                </a:solidFill>
                <a:cs typeface="Calibri"/>
              </a:rPr>
              <a:t>nakazy</a:t>
            </a:r>
            <a:endParaRPr lang="pl-PL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pl-PL" b="1" dirty="0">
                <a:solidFill>
                  <a:srgbClr val="FF0000"/>
                </a:solidFill>
                <a:cs typeface="Calibri"/>
              </a:rPr>
              <a:t>w </a:t>
            </a:r>
            <a:r>
              <a:rPr lang="pl-PL" b="1" spc="-10" dirty="0">
                <a:solidFill>
                  <a:srgbClr val="FF0000"/>
                </a:solidFill>
                <a:cs typeface="Calibri"/>
              </a:rPr>
              <a:t>obszarze</a:t>
            </a:r>
            <a:r>
              <a:rPr lang="pl-PL" b="1" spc="-135" dirty="0">
                <a:solidFill>
                  <a:srgbClr val="FF0000"/>
                </a:solidFill>
                <a:cs typeface="Calibri"/>
              </a:rPr>
              <a:t> </a:t>
            </a:r>
            <a:r>
              <a:rPr lang="pl-PL" b="1" spc="-10" dirty="0">
                <a:solidFill>
                  <a:srgbClr val="FF0000"/>
                </a:solidFill>
                <a:cs typeface="Calibri"/>
              </a:rPr>
              <a:t>zapowietrzonym</a:t>
            </a:r>
            <a:endParaRPr lang="pl-PL" dirty="0">
              <a:cs typeface="Calibri"/>
            </a:endParaRPr>
          </a:p>
          <a:p>
            <a:pPr marL="355600" marR="15875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pl-PL" sz="1600" b="1" spc="-10" dirty="0">
                <a:cs typeface="Calibri"/>
              </a:rPr>
              <a:t>Oczyszczanie </a:t>
            </a:r>
            <a:r>
              <a:rPr lang="pl-PL" sz="1600" b="1" spc="-5" dirty="0">
                <a:cs typeface="Calibri"/>
              </a:rPr>
              <a:t>i </a:t>
            </a:r>
            <a:r>
              <a:rPr lang="pl-PL" sz="1600" b="1" spc="-10" dirty="0">
                <a:cs typeface="Calibri"/>
              </a:rPr>
              <a:t>odkażanie </a:t>
            </a:r>
            <a:r>
              <a:rPr lang="pl-PL" sz="1600" spc="-20" dirty="0">
                <a:cs typeface="Calibri"/>
              </a:rPr>
              <a:t>środków  </a:t>
            </a:r>
            <a:r>
              <a:rPr lang="pl-PL" sz="1600" spc="-10" dirty="0">
                <a:cs typeface="Calibri"/>
              </a:rPr>
              <a:t>transportu </a:t>
            </a:r>
            <a:r>
              <a:rPr lang="pl-PL" sz="1600" spc="-15" dirty="0">
                <a:cs typeface="Calibri"/>
              </a:rPr>
              <a:t>oraz </a:t>
            </a:r>
            <a:r>
              <a:rPr lang="pl-PL" sz="1600" spc="-10" dirty="0">
                <a:cs typeface="Calibri"/>
              </a:rPr>
              <a:t>sprzętu </a:t>
            </a:r>
            <a:r>
              <a:rPr lang="pl-PL" sz="1600" spc="-5" dirty="0">
                <a:cs typeface="Calibri"/>
              </a:rPr>
              <a:t>używanego do  </a:t>
            </a:r>
            <a:r>
              <a:rPr lang="pl-PL" sz="1600" spc="-10" dirty="0">
                <a:cs typeface="Calibri"/>
              </a:rPr>
              <a:t>transportu </a:t>
            </a:r>
            <a:r>
              <a:rPr lang="pl-PL" sz="1600" spc="-5" dirty="0">
                <a:cs typeface="Calibri"/>
              </a:rPr>
              <a:t>zwierząt, tusz, pasz, </a:t>
            </a:r>
            <a:r>
              <a:rPr lang="pl-PL" sz="1600" spc="-20" dirty="0">
                <a:cs typeface="Calibri"/>
              </a:rPr>
              <a:t>nawozów  </a:t>
            </a:r>
            <a:r>
              <a:rPr lang="pl-PL" sz="1600" spc="-15" dirty="0">
                <a:cs typeface="Calibri"/>
              </a:rPr>
              <a:t>naturalnych </a:t>
            </a:r>
            <a:r>
              <a:rPr lang="pl-PL" sz="1600" spc="-5" dirty="0">
                <a:cs typeface="Calibri"/>
              </a:rPr>
              <a:t>lub </a:t>
            </a:r>
            <a:r>
              <a:rPr lang="pl-PL" sz="1600" spc="-20" dirty="0">
                <a:cs typeface="Calibri"/>
              </a:rPr>
              <a:t>przedmiotów, </a:t>
            </a:r>
            <a:r>
              <a:rPr lang="pl-PL" sz="1600" spc="-15" dirty="0">
                <a:cs typeface="Calibri"/>
              </a:rPr>
              <a:t>które </a:t>
            </a:r>
            <a:r>
              <a:rPr lang="pl-PL" sz="1600" spc="-5" dirty="0">
                <a:cs typeface="Calibri"/>
              </a:rPr>
              <a:t>mogą  </a:t>
            </a:r>
            <a:r>
              <a:rPr lang="pl-PL" sz="1600" spc="-10" dirty="0">
                <a:cs typeface="Calibri"/>
              </a:rPr>
              <a:t>spowodować </a:t>
            </a:r>
            <a:r>
              <a:rPr lang="pl-PL" sz="1600" spc="-15" dirty="0">
                <a:cs typeface="Calibri"/>
              </a:rPr>
              <a:t>szerzenie </a:t>
            </a:r>
            <a:r>
              <a:rPr lang="pl-PL" sz="1600" spc="-5" dirty="0">
                <a:cs typeface="Calibri"/>
              </a:rPr>
              <a:t>się</a:t>
            </a:r>
            <a:r>
              <a:rPr lang="pl-PL" sz="1600" spc="50" dirty="0">
                <a:cs typeface="Calibri"/>
              </a:rPr>
              <a:t> </a:t>
            </a:r>
            <a:r>
              <a:rPr lang="pl-PL" sz="1600" spc="-10" dirty="0">
                <a:cs typeface="Calibri"/>
              </a:rPr>
              <a:t>choroby;</a:t>
            </a:r>
            <a:endParaRPr lang="pl-PL" sz="1600" dirty="0">
              <a:cs typeface="Calibri"/>
            </a:endParaRPr>
          </a:p>
          <a:p>
            <a:pPr marL="355600" marR="11176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pl-PL" sz="1600" b="1" spc="-5" dirty="0">
                <a:cs typeface="Calibri"/>
              </a:rPr>
              <a:t>Zachowanie </a:t>
            </a:r>
            <a:r>
              <a:rPr lang="pl-PL" sz="1600" b="1" spc="-10" dirty="0">
                <a:cs typeface="Calibri"/>
              </a:rPr>
              <a:t>zasad higieny </a:t>
            </a:r>
            <a:r>
              <a:rPr lang="pl-PL" sz="1600" spc="-10" dirty="0">
                <a:cs typeface="Calibri"/>
              </a:rPr>
              <a:t>(co </a:t>
            </a:r>
            <a:r>
              <a:rPr lang="pl-PL" sz="1600" spc="-5" dirty="0">
                <a:cs typeface="Calibri"/>
              </a:rPr>
              <a:t>najmniej  </a:t>
            </a:r>
            <a:r>
              <a:rPr lang="pl-PL" sz="1600" spc="-10" dirty="0">
                <a:cs typeface="Calibri"/>
              </a:rPr>
              <a:t>odkażanie </a:t>
            </a:r>
            <a:r>
              <a:rPr lang="pl-PL" sz="1600" spc="-5" dirty="0">
                <a:cs typeface="Calibri"/>
              </a:rPr>
              <a:t>rąk i obuwia) </a:t>
            </a:r>
            <a:r>
              <a:rPr lang="pl-PL" sz="1600" spc="-15" dirty="0">
                <a:cs typeface="Calibri"/>
              </a:rPr>
              <a:t>przez </a:t>
            </a:r>
            <a:r>
              <a:rPr lang="pl-PL" sz="1600" spc="-10" dirty="0">
                <a:cs typeface="Calibri"/>
              </a:rPr>
              <a:t>osoby  </a:t>
            </a:r>
            <a:r>
              <a:rPr lang="pl-PL" sz="1600" spc="-5" dirty="0">
                <a:cs typeface="Calibri"/>
              </a:rPr>
              <a:t>wchodzące i wychodzące z</a:t>
            </a:r>
            <a:r>
              <a:rPr lang="pl-PL" sz="1600" spc="20" dirty="0">
                <a:cs typeface="Calibri"/>
              </a:rPr>
              <a:t> </a:t>
            </a:r>
            <a:r>
              <a:rPr lang="pl-PL" sz="1600" spc="-10" dirty="0">
                <a:cs typeface="Calibri"/>
              </a:rPr>
              <a:t>gospodarstw;</a:t>
            </a:r>
            <a:endParaRPr lang="pl-PL" sz="1600" dirty="0">
              <a:cs typeface="Calibri"/>
            </a:endParaRPr>
          </a:p>
          <a:p>
            <a:pPr marL="355600" marR="67945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pl-PL" sz="1600" b="1" spc="-5" dirty="0">
                <a:cs typeface="Calibri"/>
              </a:rPr>
              <a:t>Niezwłoczne powiadamianie </a:t>
            </a:r>
            <a:r>
              <a:rPr lang="pl-PL" sz="1600" b="1" spc="-35" dirty="0">
                <a:cs typeface="Calibri"/>
              </a:rPr>
              <a:t>PLW </a:t>
            </a:r>
            <a:r>
              <a:rPr lang="pl-PL" sz="1600" b="1" spc="-5" dirty="0">
                <a:cs typeface="Calibri"/>
              </a:rPr>
              <a:t>o  </a:t>
            </a:r>
            <a:r>
              <a:rPr lang="pl-PL" sz="1600" b="1" spc="-10" dirty="0">
                <a:cs typeface="Calibri"/>
              </a:rPr>
              <a:t>wszystkich padłych </a:t>
            </a:r>
            <a:r>
              <a:rPr lang="pl-PL" sz="1600" b="1" spc="-5" dirty="0">
                <a:cs typeface="Calibri"/>
              </a:rPr>
              <a:t>i </a:t>
            </a:r>
            <a:r>
              <a:rPr lang="pl-PL" sz="1600" b="1" spc="-10" dirty="0">
                <a:cs typeface="Calibri"/>
              </a:rPr>
              <a:t>chorych </a:t>
            </a:r>
            <a:r>
              <a:rPr lang="pl-PL" sz="1600" b="1" spc="-5" dirty="0">
                <a:cs typeface="Calibri"/>
              </a:rPr>
              <a:t>świniach w  </a:t>
            </a:r>
            <a:r>
              <a:rPr lang="pl-PL" sz="1600" b="1" spc="-10" dirty="0">
                <a:cs typeface="Calibri"/>
              </a:rPr>
              <a:t>gospodarstwie;</a:t>
            </a:r>
            <a:endParaRPr lang="pl-PL" sz="1600" dirty="0"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pl-PL" sz="1600" spc="-5" dirty="0">
                <a:cs typeface="Calibri"/>
              </a:rPr>
              <a:t>Inne </a:t>
            </a:r>
            <a:r>
              <a:rPr lang="pl-PL" sz="1600" spc="-10" dirty="0">
                <a:cs typeface="Calibri"/>
              </a:rPr>
              <a:t>środki wyszczególnione </a:t>
            </a:r>
            <a:r>
              <a:rPr lang="pl-PL" sz="1600" spc="-5" dirty="0">
                <a:cs typeface="Calibri"/>
              </a:rPr>
              <a:t>w  </a:t>
            </a:r>
            <a:r>
              <a:rPr lang="pl-PL" sz="1600" spc="-10" dirty="0">
                <a:cs typeface="Calibri"/>
              </a:rPr>
              <a:t>rozporządzeniu, </a:t>
            </a:r>
            <a:r>
              <a:rPr lang="pl-PL" sz="1600" spc="-5" dirty="0">
                <a:cs typeface="Calibri"/>
              </a:rPr>
              <a:t>np. </a:t>
            </a:r>
            <a:r>
              <a:rPr lang="pl-PL" sz="1600" spc="-10" dirty="0">
                <a:cs typeface="Calibri"/>
              </a:rPr>
              <a:t>wprowadzić czasowe  ograniczenia </a:t>
            </a:r>
            <a:r>
              <a:rPr lang="pl-PL" sz="1600" spc="-5" dirty="0">
                <a:cs typeface="Calibri"/>
              </a:rPr>
              <a:t>w ruchu osób lub </a:t>
            </a:r>
            <a:r>
              <a:rPr lang="pl-PL" sz="1600" spc="-10" dirty="0">
                <a:cs typeface="Calibri"/>
              </a:rPr>
              <a:t>pojazdów </a:t>
            </a:r>
            <a:r>
              <a:rPr lang="pl-PL" sz="1600" spc="-5" dirty="0">
                <a:cs typeface="Calibri"/>
              </a:rPr>
              <a:t>-  o ile </a:t>
            </a:r>
            <a:r>
              <a:rPr lang="pl-PL" sz="1600" spc="-10" dirty="0">
                <a:cs typeface="Calibri"/>
              </a:rPr>
              <a:t>wymaga tego </a:t>
            </a:r>
            <a:r>
              <a:rPr lang="pl-PL" sz="1600" spc="-5" dirty="0">
                <a:cs typeface="Calibri"/>
              </a:rPr>
              <a:t>sytuacja</a:t>
            </a:r>
            <a:r>
              <a:rPr lang="pl-PL" sz="1600" spc="-10" dirty="0">
                <a:cs typeface="Calibri"/>
              </a:rPr>
              <a:t> epizootyczna.</a:t>
            </a:r>
            <a:endParaRPr lang="pl-PL" sz="1600" dirty="0">
              <a:cs typeface="Calibri"/>
            </a:endParaRPr>
          </a:p>
          <a:p>
            <a:pPr marL="355600" marR="187325" indent="-342900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endParaRPr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4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7243" y="476672"/>
            <a:ext cx="7293109" cy="3418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37210" indent="-342900">
              <a:lnSpc>
                <a:spcPct val="100000"/>
              </a:lnSpc>
            </a:pPr>
            <a:r>
              <a:rPr sz="2000" b="1" dirty="0">
                <a:solidFill>
                  <a:srgbClr val="FF0000"/>
                </a:solidFill>
                <a:cs typeface="Calibri"/>
              </a:rPr>
              <a:t>ASF - </a:t>
            </a:r>
            <a:r>
              <a:rPr sz="2000" b="1" spc="-10" dirty="0">
                <a:solidFill>
                  <a:srgbClr val="FF0000"/>
                </a:solidFill>
                <a:cs typeface="Calibri"/>
              </a:rPr>
              <a:t>perlustracja </a:t>
            </a:r>
            <a:r>
              <a:rPr sz="2000" b="1" dirty="0">
                <a:solidFill>
                  <a:srgbClr val="FF0000"/>
                </a:solidFill>
                <a:cs typeface="Calibri"/>
              </a:rPr>
              <a:t>w </a:t>
            </a:r>
            <a:r>
              <a:rPr sz="2000" b="1" spc="-10" dirty="0">
                <a:solidFill>
                  <a:srgbClr val="FF0000"/>
                </a:solidFill>
                <a:cs typeface="Calibri"/>
              </a:rPr>
              <a:t>obszarze  zapowietrzonym</a:t>
            </a:r>
            <a:endParaRPr sz="2000" dirty="0">
              <a:cs typeface="Calibri"/>
            </a:endParaRPr>
          </a:p>
          <a:p>
            <a:pPr marL="355600" marR="937894" indent="-342900">
              <a:lnSpc>
                <a:spcPct val="100000"/>
              </a:lnSpc>
              <a:spcBef>
                <a:spcPts val="12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cs typeface="Calibri"/>
              </a:rPr>
              <a:t>W terminie 7 dni od dnia  </a:t>
            </a:r>
            <a:r>
              <a:rPr sz="2000" spc="-10" dirty="0">
                <a:cs typeface="Calibri"/>
              </a:rPr>
              <a:t>ustanowienia obszaru  zapowietrzonego;</a:t>
            </a:r>
            <a:endParaRPr sz="2000" dirty="0"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cs typeface="Calibri"/>
              </a:rPr>
              <a:t>Spis </a:t>
            </a:r>
            <a:r>
              <a:rPr sz="2000" spc="-20" dirty="0">
                <a:cs typeface="Calibri"/>
              </a:rPr>
              <a:t>gospodarstw, </a:t>
            </a:r>
            <a:r>
              <a:rPr sz="2000" spc="-5" dirty="0">
                <a:cs typeface="Calibri"/>
              </a:rPr>
              <a:t>w </a:t>
            </a:r>
            <a:r>
              <a:rPr sz="2000" spc="-15" dirty="0">
                <a:cs typeface="Calibri"/>
              </a:rPr>
              <a:t>których  </a:t>
            </a:r>
            <a:r>
              <a:rPr sz="2000" spc="-10" dirty="0">
                <a:cs typeface="Calibri"/>
              </a:rPr>
              <a:t>utrzymywane </a:t>
            </a:r>
            <a:r>
              <a:rPr sz="2000" spc="-5" dirty="0">
                <a:cs typeface="Calibri"/>
              </a:rPr>
              <a:t>są świnie i jego  aktualizacja z uwzględnieniem</a:t>
            </a:r>
            <a:r>
              <a:rPr sz="2000" spc="-90" dirty="0">
                <a:cs typeface="Calibri"/>
              </a:rPr>
              <a:t> </a:t>
            </a:r>
            <a:r>
              <a:rPr sz="2000" spc="-10" dirty="0">
                <a:cs typeface="Calibri"/>
              </a:rPr>
              <a:t>stanu  liczebnego świń </a:t>
            </a:r>
            <a:r>
              <a:rPr sz="2000" spc="-5" dirty="0">
                <a:cs typeface="Calibri"/>
              </a:rPr>
              <a:t>w </a:t>
            </a:r>
            <a:r>
              <a:rPr sz="2000" spc="-10" dirty="0">
                <a:cs typeface="Calibri"/>
              </a:rPr>
              <a:t>tych  gospodarstwach </a:t>
            </a:r>
            <a:r>
              <a:rPr sz="2000" spc="-5" dirty="0">
                <a:cs typeface="Calibri"/>
              </a:rPr>
              <a:t>w podziale </a:t>
            </a:r>
            <a:r>
              <a:rPr sz="2000" spc="-10" dirty="0">
                <a:cs typeface="Calibri"/>
              </a:rPr>
              <a:t>na  </a:t>
            </a:r>
            <a:r>
              <a:rPr sz="2000" spc="-15" dirty="0">
                <a:cs typeface="Calibri"/>
              </a:rPr>
              <a:t>kategorie produkcyjne;</a:t>
            </a:r>
            <a:endParaRPr sz="2000" dirty="0">
              <a:cs typeface="Calibri"/>
            </a:endParaRPr>
          </a:p>
          <a:p>
            <a:pPr marL="355600" marR="708025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cs typeface="Calibri"/>
              </a:rPr>
              <a:t>Obejmuje </a:t>
            </a:r>
            <a:r>
              <a:rPr sz="2000" spc="-5" dirty="0">
                <a:cs typeface="Calibri"/>
              </a:rPr>
              <a:t>badanie kliniczne  </a:t>
            </a:r>
            <a:r>
              <a:rPr sz="2000" spc="-10" dirty="0">
                <a:cs typeface="Calibri"/>
              </a:rPr>
              <a:t>wszystkich</a:t>
            </a:r>
            <a:r>
              <a:rPr sz="2000" spc="-100" dirty="0">
                <a:cs typeface="Calibri"/>
              </a:rPr>
              <a:t> </a:t>
            </a:r>
            <a:r>
              <a:rPr sz="2000" spc="-5" dirty="0">
                <a:cs typeface="Calibri"/>
              </a:rPr>
              <a:t>świń;</a:t>
            </a:r>
            <a:endParaRPr sz="2000" dirty="0">
              <a:cs typeface="Calibri"/>
            </a:endParaRPr>
          </a:p>
          <a:p>
            <a:pPr marL="355600" marR="207645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cs typeface="Calibri"/>
              </a:rPr>
              <a:t>Obejmuje </a:t>
            </a:r>
            <a:r>
              <a:rPr sz="2000" spc="-15" dirty="0">
                <a:cs typeface="Calibri"/>
              </a:rPr>
              <a:t>kontrolę </a:t>
            </a:r>
            <a:r>
              <a:rPr sz="2000" spc="-10" dirty="0">
                <a:cs typeface="Calibri"/>
              </a:rPr>
              <a:t>prawidłowości  </a:t>
            </a:r>
            <a:r>
              <a:rPr sz="2000" spc="-15" dirty="0">
                <a:cs typeface="Calibri"/>
              </a:rPr>
              <a:t>prowadzenia </a:t>
            </a:r>
            <a:r>
              <a:rPr sz="2000" spc="-5" dirty="0">
                <a:cs typeface="Calibri"/>
              </a:rPr>
              <a:t>księgi </a:t>
            </a:r>
            <a:r>
              <a:rPr sz="2000" spc="-10" dirty="0">
                <a:cs typeface="Calibri"/>
              </a:rPr>
              <a:t>rejestracji </a:t>
            </a:r>
            <a:r>
              <a:rPr sz="2000" spc="-5" dirty="0">
                <a:cs typeface="Calibri"/>
              </a:rPr>
              <a:t>i  </a:t>
            </a:r>
            <a:r>
              <a:rPr sz="2000" spc="-15" dirty="0">
                <a:cs typeface="Calibri"/>
              </a:rPr>
              <a:t>oznakowania</a:t>
            </a:r>
            <a:r>
              <a:rPr sz="2000" spc="-70" dirty="0">
                <a:cs typeface="Calibri"/>
              </a:rPr>
              <a:t> </a:t>
            </a:r>
            <a:r>
              <a:rPr sz="2000" spc="-5" dirty="0">
                <a:cs typeface="Calibri"/>
              </a:rPr>
              <a:t>świń;</a:t>
            </a:r>
            <a:endParaRPr sz="2000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cs typeface="Calibri"/>
              </a:rPr>
              <a:t>Zakłada</a:t>
            </a:r>
            <a:r>
              <a:rPr sz="2000" spc="-50" dirty="0">
                <a:cs typeface="Calibri"/>
              </a:rPr>
              <a:t> </a:t>
            </a:r>
            <a:r>
              <a:rPr sz="2000" spc="-15" dirty="0">
                <a:cs typeface="Calibri"/>
              </a:rPr>
              <a:t>próbkobranie;</a:t>
            </a:r>
            <a:endParaRPr sz="2000" dirty="0">
              <a:cs typeface="Calibri"/>
            </a:endParaRPr>
          </a:p>
        </p:txBody>
      </p:sp>
      <p:pic>
        <p:nvPicPr>
          <p:cNvPr id="4098" name="Picture 2" descr="Znalezione obrazy dla zapytania perlustracja a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27112" y="836712"/>
            <a:ext cx="9144000" cy="440120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WYSTĄPIENIE  ASF W POLSCE </a:t>
            </a:r>
            <a:b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JEST OGROMNYM </a:t>
            </a:r>
            <a: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WYZWANIEM  </a:t>
            </a:r>
            <a:b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ORAZ SPRAWDZIANEM </a:t>
            </a:r>
            <a: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ŚWIADOMOŚCI </a:t>
            </a:r>
            <a:b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WŁAŚCICIELI ŚWIŃ  </a:t>
            </a:r>
            <a:b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 SKUTECZNOŚCI DZIAŁANIA  </a:t>
            </a:r>
            <a:b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WIELU RÓŻNYCH SŁUŻB</a:t>
            </a:r>
            <a:endParaRPr lang="pl-PL" altLang="pl-PL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29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0" y="404813"/>
            <a:ext cx="9144000" cy="507831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alt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NIEODPOWIEDZIALNOŚĆ                    </a:t>
            </a:r>
            <a:br>
              <a:rPr lang="pl-PL" alt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LUB SPÓŹNIONE </a:t>
            </a:r>
            <a:br>
              <a:rPr lang="pl-PL" alt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CZY </a:t>
            </a:r>
            <a: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NIESKUTECZNE </a:t>
            </a:r>
            <a:b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DZIAŁANIA </a:t>
            </a:r>
            <a:b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ODPOWIEDZIALNYCH SŁUŻB </a:t>
            </a:r>
            <a:b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ORAZ HODOWCÓW </a:t>
            </a:r>
            <a:b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MOGĄ DOPROWADZIĆ</a:t>
            </a:r>
            <a:b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DO ZAŁAMANIA PRODUKCJI ŚWIŃ </a:t>
            </a:r>
            <a:b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alt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 MILIARDOWYCH STRAT . </a:t>
            </a:r>
          </a:p>
        </p:txBody>
      </p:sp>
    </p:spTree>
    <p:extLst>
      <p:ext uri="{BB962C8B-B14F-4D97-AF65-F5344CB8AC3E}">
        <p14:creationId xmlns:p14="http://schemas.microsoft.com/office/powerpoint/2010/main" val="41367762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44624"/>
            <a:ext cx="7626424" cy="31752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000" dirty="0" smtClean="0"/>
              <a:t>Mając na względzie </a:t>
            </a:r>
            <a:r>
              <a:rPr lang="pl-PL" sz="2000" b="1" dirty="0" smtClean="0"/>
              <a:t>konieczność </a:t>
            </a:r>
            <a:r>
              <a:rPr lang="pl-PL" sz="2000" b="1" dirty="0" err="1" smtClean="0"/>
              <a:t>zintesyfikowania</a:t>
            </a:r>
            <a:r>
              <a:rPr lang="pl-PL" sz="2000" b="1" dirty="0" smtClean="0"/>
              <a:t> działań </a:t>
            </a:r>
            <a:r>
              <a:rPr lang="pl-PL" sz="2000" dirty="0" smtClean="0"/>
              <a:t>na obszarze zwalczania ASF,</a:t>
            </a:r>
            <a:r>
              <a:rPr lang="pl-PL" sz="2000" b="1" dirty="0" smtClean="0"/>
              <a:t> </a:t>
            </a:r>
            <a:r>
              <a:rPr lang="pl-PL" sz="2000" dirty="0" smtClean="0"/>
              <a:t>w tym konieczności likwidacji gospodarstw, które nie będą spełniać „Programu </a:t>
            </a:r>
            <a:r>
              <a:rPr lang="pl-PL" sz="2000" dirty="0" err="1" smtClean="0"/>
              <a:t>bioasekuracji</a:t>
            </a:r>
            <a:r>
              <a:rPr lang="pl-PL" sz="2000" dirty="0" smtClean="0"/>
              <a:t>…”, </a:t>
            </a:r>
            <a:r>
              <a:rPr lang="pl-PL" sz="2000" b="1" dirty="0" smtClean="0"/>
              <a:t>Sekretarz Stanu MSWiA </a:t>
            </a:r>
            <a:r>
              <a:rPr lang="pl-PL" sz="2000" dirty="0" smtClean="0"/>
              <a:t>wskazał, że zasadne byłoby </a:t>
            </a:r>
            <a:r>
              <a:rPr lang="pl-PL" sz="2000" b="1" dirty="0" smtClean="0"/>
              <a:t>powołanie grup roboczych </a:t>
            </a:r>
            <a:r>
              <a:rPr lang="pl-PL" sz="2000" dirty="0" smtClean="0"/>
              <a:t>na szczeblu wojewódzkim, składających się z przedstawicieli Inspekcji Weterynaryjnej, komend wojewódzkich </a:t>
            </a:r>
            <a:r>
              <a:rPr lang="pl-PL" sz="2000" dirty="0"/>
              <a:t>P</a:t>
            </a:r>
            <a:r>
              <a:rPr lang="pl-PL" sz="2000" dirty="0" smtClean="0"/>
              <a:t>olicji oraz właściwych terenowo oddziałów Straży Granicznej.</a:t>
            </a:r>
            <a:br>
              <a:rPr lang="pl-PL" sz="2000" dirty="0" smtClean="0"/>
            </a:br>
            <a:r>
              <a:rPr lang="pl-PL" sz="2000" dirty="0" smtClean="0"/>
              <a:t> Z taką prośbą zwrócił się do WLW Główny Lekarz Weterynarii.</a:t>
            </a:r>
            <a:endParaRPr lang="pl-PL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5238312"/>
            <a:ext cx="6682720" cy="945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C:\Users\kinga.dudzik\Desktop\img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34" y="2996952"/>
            <a:ext cx="2167255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kinga.dudzik\Desktop\img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9454"/>
            <a:ext cx="218059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0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2663</Words>
  <Application>Microsoft Office PowerPoint</Application>
  <PresentationFormat>Pokaz na ekranie (4:3)</PresentationFormat>
  <Paragraphs>527</Paragraphs>
  <Slides>100</Slides>
  <Notes>11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100</vt:i4>
      </vt:variant>
    </vt:vector>
  </HeadingPairs>
  <TitlesOfParts>
    <vt:vector size="102" baseType="lpstr">
      <vt:lpstr>NewsPrint</vt:lpstr>
      <vt:lpstr>CorelDRAW</vt:lpstr>
      <vt:lpstr>AFRYKAŃSKI POMÓR ŚWIŃ</vt:lpstr>
      <vt:lpstr>Prezentacja programu PowerPoint</vt:lpstr>
      <vt:lpstr>NAJWAŻNIEJSZE PRAKTYCZNE DANE O CHOROBIE</vt:lpstr>
      <vt:lpstr>Prezentacja programu PowerPoint</vt:lpstr>
      <vt:lpstr>CZYNNIK ETIOLOGICZNY</vt:lpstr>
      <vt:lpstr>Prezentacja programu PowerPoint</vt:lpstr>
      <vt:lpstr>Prezentacja programu PowerPoint</vt:lpstr>
      <vt:lpstr>Prezentacja programu PowerPoint</vt:lpstr>
      <vt:lpstr>Prezentacja programu PowerPoint</vt:lpstr>
      <vt:lpstr>PATOGENEZA</vt:lpstr>
      <vt:lpstr>Prezentacja programu PowerPoint</vt:lpstr>
      <vt:lpstr>świnie domowe</vt:lpstr>
      <vt:lpstr>Transmisja – ogniska pierwotne</vt:lpstr>
      <vt:lpstr>Transmisja – ogniska wtórne, utrzymywanie się  choroby</vt:lpstr>
      <vt:lpstr>OBJAWY KLINICZNE</vt:lpstr>
      <vt:lpstr>Prezentacja programu PowerPoint</vt:lpstr>
      <vt:lpstr>Prezentacja programu PowerPoint</vt:lpstr>
      <vt:lpstr>Prezentacja programu PowerPoint</vt:lpstr>
      <vt:lpstr>DIAGNOSTYKA</vt:lpstr>
      <vt:lpstr>Prezentacja programu PowerPoint</vt:lpstr>
      <vt:lpstr>POCZĄTKI ASF W POLSCE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WYSTĘPOWANIE ASF AKTUALNA SYTUACJA EPIZOOTYCZNA</vt:lpstr>
      <vt:lpstr>Prezentacja programu PowerPoint</vt:lpstr>
      <vt:lpstr>AKTULANA SYTUACJA EPIZOOTYCZNA DZIKI</vt:lpstr>
      <vt:lpstr>Prezentacja programu PowerPoint</vt:lpstr>
      <vt:lpstr>Prawdopodobne fazy szerzenia się ASF na obszarach o dużej liczbie  chlewni przyzagrodowych i gęstości dzików</vt:lpstr>
      <vt:lpstr>Prawdopodobne fazy szerzenia się ASF na obszarach o dużej liczbie chlewni przyzagrodowych i gęstości dzików</vt:lpstr>
      <vt:lpstr>Prawdopodobne fazy szerzenia się ASF na obszarach o dużej liczbie chlewni przyzagrodowych i gęstości dzików</vt:lpstr>
      <vt:lpstr>Wspomniany pierwszy przypadek ASF w Polsce  we wsi Grzybowszczyzna (800 m od granicy  z Białorusią) stwierdzono  14 lutego 2014r. Źródłem wirusa ASF (ASFV) były dziki,  które  przedostały się do Polski z Białorusi.</vt:lpstr>
      <vt:lpstr>Prezentacja programu PowerPoint</vt:lpstr>
      <vt:lpstr>Prezentacja programu PowerPoint</vt:lpstr>
      <vt:lpstr>LUTY 2014</vt:lpstr>
      <vt:lpstr>LIPIEC 2014</vt:lpstr>
      <vt:lpstr>GRUDZIEŃ 2015</vt:lpstr>
      <vt:lpstr>LIPIEC 2015</vt:lpstr>
      <vt:lpstr>GRUDZIEŃ    2015</vt:lpstr>
      <vt:lpstr>LIPIEC 2016</vt:lpstr>
      <vt:lpstr>GRUDZIEŃ 2016</vt:lpstr>
      <vt:lpstr>MAJ 2017</vt:lpstr>
      <vt:lpstr>19.07.2017 rok</vt:lpstr>
      <vt:lpstr>Analizując lokalizację wszystkich dotychczasowych przypadków ASF można  zauważyć 3 główne zgrupowania, w tym 2 w pobliżu granicy z Białorusią</vt:lpstr>
      <vt:lpstr>Zgrupowania przypadków ASF u dzików w Polsce</vt:lpstr>
      <vt:lpstr>Prezentacja programu PowerPoint</vt:lpstr>
      <vt:lpstr>Prezentacja programu PowerPoint</vt:lpstr>
      <vt:lpstr>Prezentacja programu PowerPoint</vt:lpstr>
      <vt:lpstr>AKTULANA SYTUACJA EPIZOOTYCZNA ŚWINIE</vt:lpstr>
      <vt:lpstr>Prezentacja programu PowerPoint</vt:lpstr>
      <vt:lpstr>Prezentacja programu PowerPoint</vt:lpstr>
      <vt:lpstr>Prezentacja programu PowerPoint</vt:lpstr>
      <vt:lpstr>Faza III. Rozpoczęła się 7.06.2017  jednocześnie w dwóch różnych  województwach.</vt:lpstr>
      <vt:lpstr>24 ognisko ASF w Polsce</vt:lpstr>
      <vt:lpstr>Prezentacja programu PowerPoint</vt:lpstr>
      <vt:lpstr>ASF W EUROPIE CENTRALNEJ  I WScHODNIEJ</vt:lpstr>
      <vt:lpstr>Prezentacja programu PowerPoint</vt:lpstr>
      <vt:lpstr>Ewolucja sytuacji epizootycznej w zakresie ASF w Polsce i krajach nadbałtyckich  2104 – 2016.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27.06.2017 - 2 przypadki ASF u dzików w Republice Czeskiej</vt:lpstr>
      <vt:lpstr>27.06.2017 - 2 przypadki ASF u dzików w Republice Czeskiej</vt:lpstr>
      <vt:lpstr>Prezentacja programu PowerPoint</vt:lpstr>
      <vt:lpstr>Prezentacja programu PowerPoint</vt:lpstr>
      <vt:lpstr>Wnioski  PIWet-PIB w Puławach  wyciągnięte na podstawie badań   epidemiologicznych i wirusologicznych   prowadzonych  w okresie występowania  ASF w Polsce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Zalecenia mające na celu ograniczenie możliwości szerzenia się asf w polsce</vt:lpstr>
      <vt:lpstr>Zagadnieniem kluczowym  jest bezwzględne przestrzeganie  prawa przyjętego w programach  zwalczania ASF, w tym: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AFRYKAŃSKI POMÓR ŚWIŃ</dc:title>
  <dc:creator>Kinga Dudzik</dc:creator>
  <cp:lastModifiedBy>Hanna Karczmarska</cp:lastModifiedBy>
  <cp:revision>103</cp:revision>
  <dcterms:created xsi:type="dcterms:W3CDTF">2017-07-20T05:13:12Z</dcterms:created>
  <dcterms:modified xsi:type="dcterms:W3CDTF">2017-08-30T07:24:12Z</dcterms:modified>
</cp:coreProperties>
</file>